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Lst>
  <p:sldSz cy="5143500" cx="9144000"/>
  <p:notesSz cx="6858000" cy="9144000"/>
  <p:embeddedFontLst>
    <p:embeddedFont>
      <p:font typeface="Anton"/>
      <p:regular r:id="rId94"/>
    </p:embeddedFont>
    <p:embeddedFont>
      <p:font typeface="Lato"/>
      <p:regular r:id="rId95"/>
      <p:bold r:id="rId96"/>
      <p:italic r:id="rId97"/>
      <p:boldItalic r:id="rId98"/>
    </p:embeddedFont>
    <p:embeddedFont>
      <p:font typeface="Lato Light"/>
      <p:regular r:id="rId99"/>
      <p:bold r:id="rId100"/>
      <p:italic r:id="rId101"/>
      <p:boldItalic r:id="rId102"/>
    </p:embeddedFont>
    <p:embeddedFont>
      <p:font typeface="Didact Gothic"/>
      <p:regular r:id="rId103"/>
    </p:embeddedFont>
    <p:embeddedFont>
      <p:font typeface="Helvetica Neue"/>
      <p:regular r:id="rId104"/>
      <p:bold r:id="rId105"/>
      <p:italic r:id="rId106"/>
      <p:boldItalic r:id="rId107"/>
    </p:embeddedFont>
    <p:embeddedFont>
      <p:font typeface="Helvetica Neue Light"/>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2BE533-41EB-463B-841A-ED5F4FA4BC3E}">
  <a:tblStyle styleId="{E92BE533-41EB-463B-841A-ED5F4FA4BC3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HelveticaNeue-boldItalic.fntdata"/><Relationship Id="rId106" Type="http://schemas.openxmlformats.org/officeDocument/2006/relationships/font" Target="fonts/HelveticaNeue-italic.fntdata"/><Relationship Id="rId105" Type="http://schemas.openxmlformats.org/officeDocument/2006/relationships/font" Target="fonts/HelveticaNeue-bold.fntdata"/><Relationship Id="rId104" Type="http://schemas.openxmlformats.org/officeDocument/2006/relationships/font" Target="fonts/HelveticaNeue-regular.fntdata"/><Relationship Id="rId109" Type="http://schemas.openxmlformats.org/officeDocument/2006/relationships/font" Target="fonts/HelveticaNeueLight-bold.fntdata"/><Relationship Id="rId108" Type="http://schemas.openxmlformats.org/officeDocument/2006/relationships/font" Target="fonts/HelveticaNeueLight-regular.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DidactGothic-regular.fntdata"/><Relationship Id="rId102" Type="http://schemas.openxmlformats.org/officeDocument/2006/relationships/font" Target="fonts/LatoLight-boldItalic.fntdata"/><Relationship Id="rId101" Type="http://schemas.openxmlformats.org/officeDocument/2006/relationships/font" Target="fonts/LatoLight-italic.fntdata"/><Relationship Id="rId100" Type="http://schemas.openxmlformats.org/officeDocument/2006/relationships/font" Target="fonts/LatoLight-bold.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Lato-regular.fntdata"/><Relationship Id="rId94" Type="http://schemas.openxmlformats.org/officeDocument/2006/relationships/font" Target="fonts/Anton-regular.fntdata"/><Relationship Id="rId97" Type="http://schemas.openxmlformats.org/officeDocument/2006/relationships/font" Target="fonts/Lato-italic.fntdata"/><Relationship Id="rId96" Type="http://schemas.openxmlformats.org/officeDocument/2006/relationships/font" Target="fonts/Lato-bold.fntdata"/><Relationship Id="rId11" Type="http://schemas.openxmlformats.org/officeDocument/2006/relationships/slide" Target="slides/slide3.xml"/><Relationship Id="rId99" Type="http://schemas.openxmlformats.org/officeDocument/2006/relationships/font" Target="fonts/LatoLight-regular.fntdata"/><Relationship Id="rId10" Type="http://schemas.openxmlformats.org/officeDocument/2006/relationships/slide" Target="slides/slide2.xml"/><Relationship Id="rId98" Type="http://schemas.openxmlformats.org/officeDocument/2006/relationships/font" Target="fonts/Lato-bold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10" Type="http://schemas.openxmlformats.org/officeDocument/2006/relationships/font" Target="fonts/HelveticaNeueLight-italic.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111" Type="http://schemas.openxmlformats.org/officeDocument/2006/relationships/font" Target="fonts/HelveticaNeueLight-boldItalic.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b3e15f89b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eb3e15f89b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c50516da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c50516da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c50516da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c50516da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Git es uno de los sistemas de control de versiones más populares entre los desarrolladores. Y parte culpa de su popularidad la tiene GitHub, un excelente servicio de alojamiento de repositorios de software con este sistema, que lejos de quedarse en esta funcionalidad, ofrece hoy en día un conjunto de características muy útiles para el trabajo en equipo.</a:t>
            </a:r>
            <a:endParaRPr sz="1200">
              <a:solidFill>
                <a:srgbClr val="333333"/>
              </a:solidFill>
              <a:latin typeface="Helvetica Neue Light"/>
              <a:ea typeface="Helvetica Neue Light"/>
              <a:cs typeface="Helvetica Neue Light"/>
              <a:sym typeface="Helvetica Neue Light"/>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c50516da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c50516da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c50516daf_0_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ec50516daf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latin typeface="Helvetica Neue"/>
                <a:ea typeface="Helvetica Neue"/>
                <a:cs typeface="Helvetica Neue"/>
                <a:sym typeface="Helvetica Neue"/>
              </a:rPr>
              <a:t>Profesor/a:</a:t>
            </a:r>
            <a:r>
              <a:rPr lang="es" sz="1400">
                <a:latin typeface="Helvetica Neue"/>
                <a:ea typeface="Helvetica Neue"/>
                <a:cs typeface="Helvetica Neue"/>
                <a:sym typeface="Helvetica Neue"/>
              </a:rPr>
              <a:t> Evaluar según el grupo de estudiantes si detenerse en el paso a paso o ir más rápido en la instalación.</a:t>
            </a:r>
            <a:endParaRPr sz="1400">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lang="es" sz="1400">
                <a:latin typeface="Helvetica Neue"/>
                <a:ea typeface="Helvetica Neue"/>
                <a:cs typeface="Helvetica Neue"/>
                <a:sym typeface="Helvetica Neue"/>
              </a:rPr>
              <a:t>Pueden tamb</a:t>
            </a:r>
            <a:r>
              <a:rPr lang="es" sz="1400">
                <a:latin typeface="Helvetica Neue Light"/>
                <a:ea typeface="Helvetica Neue Light"/>
                <a:cs typeface="Helvetica Neue Light"/>
                <a:sym typeface="Helvetica Neue Light"/>
              </a:rPr>
              <a:t>ién dividirse en breakout rooms por Sistema Operativo.</a:t>
            </a:r>
            <a:endParaRPr sz="1400">
              <a:latin typeface="Helvetica Neue Light"/>
              <a:ea typeface="Helvetica Neue Light"/>
              <a:cs typeface="Helvetica Neue Light"/>
              <a:sym typeface="Helvetica Neue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c50516da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c50516da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Existen muchos sistemas de control de Versiones. Git es uno de ellos y el más aceptado por la comunidad de desarrolladores.</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Gracias al sistema de control de Versiones, nuestro sistema se encuentra a salvo.</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Con Git podemos ir a cualquier estado de nuestro proyecto en cualquier momento.</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c50516da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c50516da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c50516da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c50516da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c50516da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c50516da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c50516da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c50516da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c50516da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c50516da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b3e15f89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eb3e15f89b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c50516da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c50516da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c50516da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c50516da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c50516da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c50516da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c50516da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c50516da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c50516da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c50516da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c50516da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c50516da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c50516da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c50516da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c50516da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c50516da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c50516daf_0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ec50516daf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c50516da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c50516da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b3e15f89b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eb3e15f89b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c50516da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c50516da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c50516da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c50516da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c50516da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c50516da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c50516da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c50516da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c50516da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c50516da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c50516da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c50516da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c50516da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c50516da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c50516da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c50516da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30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0ab95733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0ab95733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c50516daf_0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ec50516daf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cbaa0ed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ecbaa0ed4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c50516da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c50516da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c50516da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c50516da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c50516da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ec50516da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c50516da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c50516da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c50516da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c50516da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c50516da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c50516da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c50516da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c50516da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c50516da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c50516da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Para agregar el o los archivos al Staging Area vamos a usar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lo cual podemos verificar si funciono nuevamente con el git status</a:t>
            </a:r>
            <a:endParaRPr sz="1200">
              <a:solidFill>
                <a:srgbClr val="1C3643"/>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Ahora en </a:t>
            </a:r>
            <a:r>
              <a:rPr lang="es" sz="1200">
                <a:solidFill>
                  <a:srgbClr val="6AA84F"/>
                </a:solidFill>
                <a:latin typeface="Helvetica Neue Light"/>
                <a:ea typeface="Helvetica Neue Light"/>
                <a:cs typeface="Helvetica Neue Light"/>
                <a:sym typeface="Helvetica Neue Light"/>
              </a:rPr>
              <a:t>verde </a:t>
            </a:r>
            <a:r>
              <a:rPr lang="es" sz="1200">
                <a:solidFill>
                  <a:schemeClr val="dk1"/>
                </a:solidFill>
                <a:latin typeface="Helvetica Neue Light"/>
                <a:ea typeface="Helvetica Neue Light"/>
                <a:cs typeface="Helvetica Neue Light"/>
                <a:sym typeface="Helvetica Neue Light"/>
              </a:rPr>
              <a:t>nos indica que tenemos un archivo listo para hacer un commit en nuestro repositorio, hasta que no hagamos un commit nuestro archivo permanecerá en “el limbo” en el estado Ready justo antes de enviar nuestro archivo a nuestros repositorio.</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c50516da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c50516da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Para agregar el o los archivos al Staging Area vamos a usar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lo cual podemos verificar si funciono nuevamente con el git status</a:t>
            </a:r>
            <a:endParaRPr sz="1200">
              <a:solidFill>
                <a:srgbClr val="1C3643"/>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Ahora en </a:t>
            </a:r>
            <a:r>
              <a:rPr lang="es" sz="1200">
                <a:solidFill>
                  <a:srgbClr val="6AA84F"/>
                </a:solidFill>
                <a:latin typeface="Helvetica Neue Light"/>
                <a:ea typeface="Helvetica Neue Light"/>
                <a:cs typeface="Helvetica Neue Light"/>
                <a:sym typeface="Helvetica Neue Light"/>
              </a:rPr>
              <a:t>verde </a:t>
            </a:r>
            <a:r>
              <a:rPr lang="es" sz="1200">
                <a:solidFill>
                  <a:schemeClr val="dk1"/>
                </a:solidFill>
                <a:latin typeface="Helvetica Neue Light"/>
                <a:ea typeface="Helvetica Neue Light"/>
                <a:cs typeface="Helvetica Neue Light"/>
                <a:sym typeface="Helvetica Neue Light"/>
              </a:rPr>
              <a:t>nos indica que tenemos un archivo listo para hacer un commit en nuestro repositorio, hasta que no hagamos un commit nuestro archivo permanecerá en “el limbo” en el estado Ready justo antes de enviar nuestro archivo a nuestros repositorio.</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c50516da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c50516da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c50516daf_0_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ec50516daf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c50516da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c50516da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Agregamos nuestros index.html</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Entonces cumplimos las 3 etapas de Git</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Creamos nuestro</a:t>
            </a:r>
            <a:r>
              <a:rPr i="1" lang="es" sz="1200">
                <a:solidFill>
                  <a:schemeClr val="dk1"/>
                </a:solidFill>
                <a:latin typeface="Helvetica Neue Light"/>
                <a:ea typeface="Helvetica Neue Light"/>
                <a:cs typeface="Helvetica Neue Light"/>
                <a:sym typeface="Helvetica Neue Light"/>
              </a:rPr>
              <a:t> index.html</a:t>
            </a:r>
            <a:r>
              <a:rPr lang="es" sz="1200">
                <a:solidFill>
                  <a:schemeClr val="dk1"/>
                </a:solidFill>
                <a:latin typeface="Helvetica Neue Light"/>
                <a:ea typeface="Helvetica Neue Light"/>
                <a:cs typeface="Helvetica Neue Light"/>
                <a:sym typeface="Helvetica Neue Light"/>
              </a:rPr>
              <a:t> dentro de Working Directory</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agregamos al Staging Area</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Y como </a:t>
            </a:r>
            <a:r>
              <a:rPr lang="es" sz="1200">
                <a:solidFill>
                  <a:schemeClr val="dk1"/>
                </a:solidFill>
                <a:latin typeface="Helvetica Neue Light"/>
                <a:ea typeface="Helvetica Neue Light"/>
                <a:cs typeface="Helvetica Neue Light"/>
                <a:sym typeface="Helvetica Neue Light"/>
              </a:rPr>
              <a:t>último</a:t>
            </a:r>
            <a:r>
              <a:rPr lang="es" sz="1200">
                <a:solidFill>
                  <a:schemeClr val="dk1"/>
                </a:solidFill>
                <a:latin typeface="Helvetica Neue Light"/>
                <a:ea typeface="Helvetica Neue Light"/>
                <a:cs typeface="Helvetica Neue Light"/>
                <a:sym typeface="Helvetica Neue Light"/>
              </a:rPr>
              <a:t> enviamos a nuestro repositorio Git Directory el archivo </a:t>
            </a:r>
            <a:r>
              <a:rPr i="1" lang="es" sz="1200">
                <a:solidFill>
                  <a:schemeClr val="dk1"/>
                </a:solidFill>
                <a:latin typeface="Helvetica Neue Light"/>
                <a:ea typeface="Helvetica Neue Light"/>
                <a:cs typeface="Helvetica Neue Light"/>
                <a:sym typeface="Helvetica Neue Light"/>
              </a:rPr>
              <a:t>index.html </a:t>
            </a: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commit -m</a:t>
            </a:r>
            <a:r>
              <a:rPr lang="es" sz="1200">
                <a:solidFill>
                  <a:schemeClr val="dk1"/>
                </a:solidFill>
                <a:latin typeface="Helvetica Neue Light"/>
                <a:ea typeface="Helvetica Neue Light"/>
                <a:cs typeface="Helvetica Neue Light"/>
                <a:sym typeface="Helvetica Neue Light"/>
              </a:rPr>
              <a:t> (mensaje) </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c50516da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c50516da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c50516d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ec50516d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ec50516da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ec50516da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chemeClr val="dk1"/>
                </a:solidFill>
                <a:latin typeface="Helvetica Neue Light"/>
                <a:ea typeface="Helvetica Neue Light"/>
                <a:cs typeface="Helvetica Neue Light"/>
                <a:sym typeface="Helvetica Neue Light"/>
              </a:rPr>
              <a:t>Por medio de este comando veremos la historia de nuestro proyecto. </a:t>
            </a:r>
            <a:br>
              <a:rPr lang="es">
                <a:solidFill>
                  <a:schemeClr val="dk1"/>
                </a:solidFill>
                <a:latin typeface="Helvetica Neue Light"/>
                <a:ea typeface="Helvetica Neue Light"/>
                <a:cs typeface="Helvetica Neue Light"/>
                <a:sym typeface="Helvetica Neue Light"/>
              </a:rPr>
            </a:br>
            <a:r>
              <a:rPr lang="es">
                <a:solidFill>
                  <a:schemeClr val="dk1"/>
                </a:solidFill>
                <a:latin typeface="Helvetica Neue Light"/>
                <a:ea typeface="Helvetica Neue Light"/>
                <a:cs typeface="Helvetica Neue Light"/>
                <a:sym typeface="Helvetica Neue Light"/>
              </a:rPr>
              <a:t>Utilizando</a:t>
            </a:r>
            <a:r>
              <a:rPr i="1" lang="es">
                <a:solidFill>
                  <a:schemeClr val="dk1"/>
                </a:solidFill>
                <a:latin typeface="Helvetica Neue Light"/>
                <a:ea typeface="Helvetica Neue Light"/>
                <a:cs typeface="Helvetica Neue Light"/>
                <a:sym typeface="Helvetica Neue Light"/>
              </a:rPr>
              <a:t> git log</a:t>
            </a:r>
            <a:r>
              <a:rPr lang="es">
                <a:solidFill>
                  <a:schemeClr val="dk1"/>
                </a:solidFill>
                <a:latin typeface="Helvetica Neue Light"/>
                <a:ea typeface="Helvetica Neue Light"/>
                <a:cs typeface="Helvetica Neue Light"/>
                <a:sym typeface="Helvetica Neue Light"/>
              </a:rPr>
              <a:t> podrás ver los </a:t>
            </a:r>
            <a:r>
              <a:rPr lang="es">
                <a:solidFill>
                  <a:schemeClr val="dk1"/>
                </a:solidFill>
                <a:latin typeface="Helvetica Neue Light"/>
                <a:ea typeface="Helvetica Neue Light"/>
                <a:cs typeface="Helvetica Neue Light"/>
                <a:sym typeface="Helvetica Neue Light"/>
              </a:rPr>
              <a:t>códigos</a:t>
            </a:r>
            <a:r>
              <a:rPr lang="es">
                <a:solidFill>
                  <a:schemeClr val="dk1"/>
                </a:solidFill>
                <a:latin typeface="Helvetica Neue Light"/>
                <a:ea typeface="Helvetica Neue Light"/>
                <a:cs typeface="Helvetica Neue Light"/>
                <a:sym typeface="Helvetica Neue Light"/>
              </a:rPr>
              <a:t> hexadecimales que crea Sha-1, el autor y la fecha en la que se envió ese commit.</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f0ab95733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f0ab95733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c50516daf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c50516daf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c50516daf_0_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ec50516daf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c50516da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ec50516da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c50516da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c50516da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ec50516da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ec50516da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c50516daf_0_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ec50516daf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ec50516da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ec50516da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c50516daf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c50516daf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c50516daf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ec50516daf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c50516da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ec50516da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ec50516da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ec50516da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Como podemos ver estamos ahora sobre el commit seleccionado (el HEAD está ahora) y podríamos sacar una nueva rama desde ahi, lo que hicimos fue movernos en el tiempo para posicionarnos sobre ese commit pasado.</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c50516da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c50516da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Como podemos ver estamos ahora sobre el commit seleccionado (el HEAD está ahora) y podríamos sacar una nueva rama desde </a:t>
            </a:r>
            <a:r>
              <a:rPr lang="es" sz="1200">
                <a:solidFill>
                  <a:schemeClr val="dk1"/>
                </a:solidFill>
                <a:latin typeface="Helvetica Neue Light"/>
                <a:ea typeface="Helvetica Neue Light"/>
                <a:cs typeface="Helvetica Neue Light"/>
                <a:sym typeface="Helvetica Neue Light"/>
              </a:rPr>
              <a:t>ahí</a:t>
            </a:r>
            <a:r>
              <a:rPr lang="es" sz="1200">
                <a:solidFill>
                  <a:schemeClr val="dk1"/>
                </a:solidFill>
                <a:latin typeface="Helvetica Neue Light"/>
                <a:ea typeface="Helvetica Neue Light"/>
                <a:cs typeface="Helvetica Neue Light"/>
                <a:sym typeface="Helvetica Neue Light"/>
              </a:rPr>
              <a:t>, lo que hicimos fue </a:t>
            </a:r>
            <a:r>
              <a:rPr b="1" lang="es" sz="1200">
                <a:solidFill>
                  <a:schemeClr val="dk1"/>
                </a:solidFill>
                <a:latin typeface="Helvetica Neue"/>
                <a:ea typeface="Helvetica Neue"/>
                <a:cs typeface="Helvetica Neue"/>
                <a:sym typeface="Helvetica Neue"/>
              </a:rPr>
              <a:t>movernos en el tiempo para posicionarnos sobre ese commit pasado.</a:t>
            </a:r>
            <a:endParaRPr b="1" sz="1200">
              <a:solidFill>
                <a:schemeClr val="dk1"/>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c50516daf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c50516daf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Existen muchos sistemas de control de Versiones. Git es uno de ellos y el más aceptado por la comunidad de desarrolladores.</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Gracias al sistema de control de Versiones, nuestro sistema se encuentra a salvo.</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Con Git podemos ir a cualquier estado de nuestro proyecto en cualquier momento.</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ec50516da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ec50516da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Una vez trabajado en diferentes ramas deberíamos de mezclar las ramas. Lo primero que debemos hacer para mezclar ramas es pararse sobre la rama master y desde </a:t>
            </a:r>
            <a:r>
              <a:rPr lang="es">
                <a:solidFill>
                  <a:schemeClr val="dk1"/>
                </a:solidFill>
                <a:latin typeface="Helvetica Neue Light"/>
                <a:ea typeface="Helvetica Neue Light"/>
                <a:cs typeface="Helvetica Neue Light"/>
                <a:sym typeface="Helvetica Neue Light"/>
              </a:rPr>
              <a:t>allí</a:t>
            </a:r>
            <a:r>
              <a:rPr lang="es">
                <a:solidFill>
                  <a:schemeClr val="dk1"/>
                </a:solidFill>
                <a:latin typeface="Helvetica Neue Light"/>
                <a:ea typeface="Helvetica Neue Light"/>
                <a:cs typeface="Helvetica Neue Light"/>
                <a:sym typeface="Helvetica Neue Light"/>
              </a:rPr>
              <a:t> usar el comando </a:t>
            </a:r>
            <a:r>
              <a:rPr i="1" lang="es">
                <a:solidFill>
                  <a:schemeClr val="dk1"/>
                </a:solidFill>
                <a:latin typeface="Helvetica Neue Light"/>
                <a:ea typeface="Helvetica Neue Light"/>
                <a:cs typeface="Helvetica Neue Light"/>
                <a:sym typeface="Helvetica Neue Light"/>
              </a:rPr>
              <a:t>git merge [rama a fundir con el master]</a:t>
            </a:r>
            <a:endParaRPr i="1"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f0ab95733_3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f0ab95733_3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f0ab95733_3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f0ab95733_3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c50516d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c50516d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c50516daf_0_6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ec50516daf_0_6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ec50516daf_0_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ec50516daf_0_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c50516daf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ec50516daf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Por ahora todo lo que venía ocurriendo en Git era de manera local, no necesitábamos nada de internet para guardar nuestros commits y nuestro repositorio.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Ahora queremos compartir nuestro trabajo con otros (compañeros de proyecto, clientes, etc).</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Para eso utilizamos Github!</a:t>
            </a:r>
            <a:br>
              <a:rPr lang="es" sz="1200">
                <a:solidFill>
                  <a:schemeClr val="dk1"/>
                </a:solidFill>
                <a:latin typeface="Helvetica Neue Light"/>
                <a:ea typeface="Helvetica Neue Light"/>
                <a:cs typeface="Helvetica Neue Light"/>
                <a:sym typeface="Helvetica Neue Light"/>
              </a:rPr>
            </a:b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i="1" lang="es" sz="1200">
                <a:solidFill>
                  <a:schemeClr val="dk1"/>
                </a:solidFill>
                <a:latin typeface="Helvetica Neue Light"/>
                <a:ea typeface="Helvetica Neue Light"/>
                <a:cs typeface="Helvetica Neue Light"/>
                <a:sym typeface="Helvetica Neue Light"/>
              </a:rPr>
              <a:t>“GitHub is a development platform inspired by the way you work. From open source to business, you can host and review code, manage projects, and build software alongside millions of other developers.”</a:t>
            </a:r>
            <a:endParaRPr i="1"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GitHub es una forja (plataforma de desarrollo colaborativo) para alojar proyectos utilizando el sistema de control de versiones Git. Utiliza el framework Ruby on Rails por GitHub, Inc. (anteriormente conocida como Logical Awesome). Desde enero de 2010, GitHub opera bajo el nombre de GitHub, Inc. El código de los proyectos alojados en GitHub se almacena típicamente de forma pública, aunque utilizando una cuenta de pago, también permite hospedar repositorios privados.</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c50516daf_0_7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ec50516daf_0_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c50516daf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c50516daf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ef0ab95733_3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ef0ab95733_3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ec50516daf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ec50516daf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ef0ab95733_3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ef0ab95733_3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ec50516daf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ec50516daf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ec50516daf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ec50516daf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c50516d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c50516d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ec50516daf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ec50516daf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ec50516daf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ec50516daf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b3e15f89b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eb3e15f89b_2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b3e15f89b_2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eb3e15f89b_2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eb3e15f89b_2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eb3e15f89b_2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eb3e15f89b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eb3e15f89b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c50516da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c50516da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hyperlink" Target="https://git-scm.com/" TargetMode="External"/><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hyperlink" Target="https://git-scm.com/" TargetMode="External"/><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34.png"/><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34.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34.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45.png"/><Relationship Id="rId5"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2.png"/><Relationship Id="rId4" Type="http://schemas.openxmlformats.org/officeDocument/2006/relationships/image" Target="../media/image7.png"/><Relationship Id="rId5"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47.png"/><Relationship Id="rId5"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hyperlink" Target="https://git-scm.com/book/es/v1/Fundamentos-de-Git-Viendo-el-hist%C3%B3rico-de-confirmaciones" TargetMode="Externa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7.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23.png"/><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7.pn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41.png"/><Relationship Id="rId4" Type="http://schemas.openxmlformats.org/officeDocument/2006/relationships/hyperlink" Target="https://github.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59.png"/><Relationship Id="rId4" Type="http://schemas.openxmlformats.org/officeDocument/2006/relationships/image" Target="../media/image41.png"/><Relationship Id="rId5"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41.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41.png"/><Relationship Id="rId4" Type="http://schemas.openxmlformats.org/officeDocument/2006/relationships/image" Target="../media/image54.png"/><Relationship Id="rId5"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41.png"/><Relationship Id="rId4" Type="http://schemas.openxmlformats.org/officeDocument/2006/relationships/image" Target="../media/image58.png"/><Relationship Id="rId5"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57.png"/><Relationship Id="rId4"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57.png"/><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hyperlink" Target="https://moisesdelacruz.medium.com/tutorial-b%C3%A1sico-de-git-y-github-42e46ff4119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Git  y GitHub</a:t>
            </a:r>
            <a:endParaRPr i="1" sz="3600">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i="1" sz="3600">
              <a:solidFill>
                <a:srgbClr val="121212"/>
              </a:solidFill>
              <a:latin typeface="Anton"/>
              <a:ea typeface="Anton"/>
              <a:cs typeface="Anton"/>
              <a:sym typeface="Anton"/>
            </a:endParaRPr>
          </a:p>
        </p:txBody>
      </p:sp>
      <p:sp>
        <p:nvSpPr>
          <p:cNvPr id="145" name="Google Shape;145;p37"/>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1</a:t>
            </a:r>
            <a:r>
              <a:rPr b="1" lang="es" sz="2000">
                <a:solidFill>
                  <a:srgbClr val="121212"/>
                </a:solidFill>
                <a:latin typeface="Helvetica Neue"/>
                <a:ea typeface="Helvetica Neue"/>
                <a:cs typeface="Helvetica Neue"/>
                <a:sym typeface="Helvetica Neue"/>
              </a:rPr>
              <a:t>6</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endParaRPr b="1" i="1" sz="1400" u="sng" cap="none" strike="noStrike">
              <a:solidFill>
                <a:srgbClr val="FF00FF"/>
              </a:solidFill>
              <a:latin typeface="Helvetica Neue"/>
              <a:ea typeface="Helvetica Neue"/>
              <a:cs typeface="Helvetica Neue"/>
              <a:sym typeface="Helvetica Neue"/>
            </a:endParaRPr>
          </a:p>
        </p:txBody>
      </p:sp>
      <p:sp>
        <p:nvSpPr>
          <p:cNvPr id="146" name="Google Shape;146;p3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3" name="Google Shape;253;p46"/>
          <p:cNvSpPr txBox="1"/>
          <p:nvPr/>
        </p:nvSpPr>
        <p:spPr>
          <a:xfrm>
            <a:off x="1453047" y="6086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s" sz="4000">
                <a:solidFill>
                  <a:schemeClr val="dk1"/>
                </a:solidFill>
                <a:latin typeface="Anton"/>
                <a:ea typeface="Anton"/>
                <a:cs typeface="Anton"/>
                <a:sym typeface="Anton"/>
              </a:rPr>
              <a:t>RELACIÓN ENTRE GIT Y GITHUB</a:t>
            </a:r>
            <a:endParaRPr i="1" sz="4000">
              <a:latin typeface="Anton"/>
              <a:ea typeface="Anton"/>
              <a:cs typeface="Anton"/>
              <a:sym typeface="Anton"/>
            </a:endParaRPr>
          </a:p>
        </p:txBody>
      </p:sp>
      <p:pic>
        <p:nvPicPr>
          <p:cNvPr id="254" name="Google Shape;254;p46"/>
          <p:cNvPicPr preferRelativeResize="0"/>
          <p:nvPr/>
        </p:nvPicPr>
        <p:blipFill>
          <a:blip r:embed="rId4">
            <a:alphaModFix/>
          </a:blip>
          <a:stretch>
            <a:fillRect/>
          </a:stretch>
        </p:blipFill>
        <p:spPr>
          <a:xfrm>
            <a:off x="1475775" y="1519528"/>
            <a:ext cx="6491314" cy="306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58" name="Shape 258"/>
        <p:cNvGrpSpPr/>
        <p:nvPr/>
      </p:nvGrpSpPr>
      <p:grpSpPr>
        <a:xfrm>
          <a:off x="0" y="0"/>
          <a:ext cx="0" cy="0"/>
          <a:chOff x="0" y="0"/>
          <a:chExt cx="0" cy="0"/>
        </a:xfrm>
      </p:grpSpPr>
      <p:pic>
        <p:nvPicPr>
          <p:cNvPr id="259" name="Google Shape;259;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0" name="Google Shape;260;p47"/>
          <p:cNvSpPr txBox="1"/>
          <p:nvPr/>
        </p:nvSpPr>
        <p:spPr>
          <a:xfrm>
            <a:off x="786900" y="1765550"/>
            <a:ext cx="7312800" cy="30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300"/>
              </a:spcAft>
              <a:buNone/>
            </a:pPr>
            <a:r>
              <a:rPr lang="es" sz="1800">
                <a:latin typeface="Helvetica Neue Light"/>
                <a:ea typeface="Helvetica Neue Light"/>
                <a:cs typeface="Helvetica Neue Light"/>
                <a:sym typeface="Helvetica Neue Light"/>
              </a:rPr>
              <a:t>Git es uno de los sistemas de control de versiones más populares entre los desarrolladores. Y parte de su popularidad se la debe a GitHub, un excelente </a:t>
            </a:r>
            <a:r>
              <a:rPr b="1" lang="es" sz="1800">
                <a:latin typeface="Helvetica Neue"/>
                <a:ea typeface="Helvetica Neue"/>
                <a:cs typeface="Helvetica Neue"/>
                <a:sym typeface="Helvetica Neue"/>
              </a:rPr>
              <a:t>servicio de alojamiento de repositorios de software con este sistema</a:t>
            </a:r>
            <a:r>
              <a:rPr lang="es" sz="1800">
                <a:latin typeface="Helvetica Neue"/>
                <a:ea typeface="Helvetica Neue"/>
                <a:cs typeface="Helvetica Neue"/>
                <a:sym typeface="Helvetica Neue"/>
              </a:rPr>
              <a:t>. </a:t>
            </a:r>
            <a:endParaRPr sz="1800">
              <a:latin typeface="Helvetica Neue"/>
              <a:ea typeface="Helvetica Neue"/>
              <a:cs typeface="Helvetica Neue"/>
              <a:sym typeface="Helvetica Neue"/>
            </a:endParaRPr>
          </a:p>
        </p:txBody>
      </p:sp>
      <p:pic>
        <p:nvPicPr>
          <p:cNvPr id="261" name="Google Shape;261;p47"/>
          <p:cNvPicPr preferRelativeResize="0"/>
          <p:nvPr/>
        </p:nvPicPr>
        <p:blipFill rotWithShape="1">
          <a:blip r:embed="rId4">
            <a:alphaModFix/>
          </a:blip>
          <a:srcRect b="0" l="0" r="0" t="0"/>
          <a:stretch/>
        </p:blipFill>
        <p:spPr>
          <a:xfrm>
            <a:off x="3850038" y="488850"/>
            <a:ext cx="1186525" cy="118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7" name="Google Shape;267;p48"/>
          <p:cNvSpPr txBox="1"/>
          <p:nvPr/>
        </p:nvSpPr>
        <p:spPr>
          <a:xfrm>
            <a:off x="1005900" y="559075"/>
            <a:ext cx="7300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solidFill>
                  <a:schemeClr val="dk1"/>
                </a:solidFill>
                <a:latin typeface="Anton"/>
                <a:ea typeface="Anton"/>
                <a:cs typeface="Anton"/>
                <a:sym typeface="Anton"/>
              </a:rPr>
              <a:t>INSTALACIÓN Y CONFIGURACIÓN DE GIT</a:t>
            </a:r>
            <a:endParaRPr i="1" sz="35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sp>
        <p:nvSpPr>
          <p:cNvPr id="268" name="Google Shape;268;p48"/>
          <p:cNvSpPr txBox="1"/>
          <p:nvPr/>
        </p:nvSpPr>
        <p:spPr>
          <a:xfrm>
            <a:off x="1005900" y="2055400"/>
            <a:ext cx="7300500" cy="1805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highlight>
                  <a:srgbClr val="3DFFBC"/>
                </a:highlight>
                <a:latin typeface="Helvetica Neue Light"/>
                <a:ea typeface="Helvetica Neue Light"/>
                <a:cs typeface="Helvetica Neue Light"/>
                <a:sym typeface="Helvetica Neue Light"/>
              </a:rPr>
              <a:t>✋ </a:t>
            </a:r>
            <a:r>
              <a:rPr lang="es" sz="1800">
                <a:solidFill>
                  <a:schemeClr val="dk1"/>
                </a:solidFill>
                <a:highlight>
                  <a:srgbClr val="3DFFBC"/>
                </a:highlight>
                <a:latin typeface="Helvetica Neue Light"/>
                <a:ea typeface="Helvetica Neue Light"/>
                <a:cs typeface="Helvetica Neue Light"/>
                <a:sym typeface="Helvetica Neue Light"/>
              </a:rPr>
              <a:t>Lo primero es lo primero: tienes que instalarlo. </a:t>
            </a:r>
            <a:endParaRPr sz="1800">
              <a:solidFill>
                <a:schemeClr val="dk1"/>
              </a:solidFill>
              <a:highlight>
                <a:srgbClr val="3DFFBC"/>
              </a:highlight>
              <a:latin typeface="Helvetica Neue Light"/>
              <a:ea typeface="Helvetica Neue Light"/>
              <a:cs typeface="Helvetica Neue Light"/>
              <a:sym typeface="Helvetica Neue Light"/>
            </a:endParaRPr>
          </a:p>
          <a:p>
            <a:pPr indent="0" lvl="0" marL="0" rtl="0" algn="ctr">
              <a:lnSpc>
                <a:spcPct val="150000"/>
              </a:lnSpc>
              <a:spcBef>
                <a:spcPts val="1000"/>
              </a:spcBef>
              <a:spcAft>
                <a:spcPts val="1000"/>
              </a:spcAft>
              <a:buNone/>
            </a:pPr>
            <a:r>
              <a:rPr lang="es" sz="1800">
                <a:solidFill>
                  <a:schemeClr val="dk1"/>
                </a:solidFill>
                <a:latin typeface="Helvetica Neue Light"/>
                <a:ea typeface="Helvetica Neue Light"/>
                <a:cs typeface="Helvetica Neue Light"/>
                <a:sym typeface="Helvetica Neue Light"/>
              </a:rPr>
              <a:t>Puedes obtenerlo de varias maneras; las dos principales son instalarlo desde código fuente, o instalar un paquete existente para tu plataforma.</a:t>
            </a:r>
            <a:endParaRPr sz="1800">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72" name="Shape 272"/>
        <p:cNvGrpSpPr/>
        <p:nvPr/>
      </p:nvGrpSpPr>
      <p:grpSpPr>
        <a:xfrm>
          <a:off x="0" y="0"/>
          <a:ext cx="0" cy="0"/>
          <a:chOff x="0" y="0"/>
          <a:chExt cx="0" cy="0"/>
        </a:xfrm>
      </p:grpSpPr>
      <p:sp>
        <p:nvSpPr>
          <p:cNvPr id="273" name="Google Shape;273;p4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Instalar GIT</a:t>
            </a:r>
            <a:endParaRPr i="1" sz="3600" u="none" cap="none" strike="noStrike">
              <a:solidFill>
                <a:srgbClr val="121212"/>
              </a:solidFill>
              <a:latin typeface="Anton"/>
              <a:ea typeface="Anton"/>
              <a:cs typeface="Anton"/>
              <a:sym typeface="Anton"/>
            </a:endParaRPr>
          </a:p>
        </p:txBody>
      </p:sp>
      <p:pic>
        <p:nvPicPr>
          <p:cNvPr id="274" name="Google Shape;274;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0" name="Google Shape;280;p50"/>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a:t>
            </a:r>
            <a:r>
              <a:rPr i="1" lang="es" sz="3500">
                <a:latin typeface="Anton"/>
                <a:ea typeface="Anton"/>
                <a:cs typeface="Anton"/>
                <a:sym typeface="Anton"/>
              </a:rPr>
              <a:t> (</a:t>
            </a:r>
            <a:r>
              <a:rPr i="1" lang="es" sz="3500">
                <a:latin typeface="Anton"/>
                <a:ea typeface="Anton"/>
                <a:cs typeface="Anton"/>
                <a:sym typeface="Anton"/>
              </a:rPr>
              <a:t>Windows</a:t>
            </a:r>
            <a:r>
              <a:rPr i="1" lang="es" sz="3500">
                <a:latin typeface="Anton"/>
                <a:ea typeface="Anton"/>
                <a:cs typeface="Anton"/>
                <a:sym typeface="Anton"/>
              </a:rPr>
              <a:t>)</a:t>
            </a:r>
            <a:endParaRPr i="1" sz="3500">
              <a:latin typeface="Anton"/>
              <a:ea typeface="Anton"/>
              <a:cs typeface="Anton"/>
              <a:sym typeface="Anton"/>
            </a:endParaRPr>
          </a:p>
        </p:txBody>
      </p:sp>
      <p:sp>
        <p:nvSpPr>
          <p:cNvPr id="281" name="Google Shape;281;p50"/>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3CEFAB"/>
                </a:solidFill>
                <a:latin typeface="Helvetica Neue"/>
                <a:ea typeface="Helvetica Neue"/>
                <a:cs typeface="Helvetica Neue"/>
                <a:sym typeface="Helvetica Neue"/>
              </a:rPr>
              <a:t>1</a:t>
            </a:r>
            <a:r>
              <a:rPr b="1" lang="es" sz="1800">
                <a:solidFill>
                  <a:srgbClr val="3CEFAB"/>
                </a:solidFill>
                <a:latin typeface="Helvetica Neue"/>
                <a:ea typeface="Helvetica Neue"/>
                <a:cs typeface="Helvetica Neue"/>
                <a:sym typeface="Helvetica Neue"/>
              </a:rPr>
              <a:t>-</a:t>
            </a:r>
            <a:r>
              <a:rPr lang="es" sz="1800">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Ir a </a:t>
            </a:r>
            <a:r>
              <a:rPr lang="es" sz="1800" u="sng">
                <a:highlight>
                  <a:srgbClr val="FFFFFF"/>
                </a:highlight>
                <a:latin typeface="Helvetica Neue Light"/>
                <a:ea typeface="Helvetica Neue Light"/>
                <a:cs typeface="Helvetica Neue Light"/>
                <a:sym typeface="Helvetica Neue Light"/>
                <a:hlinkClick r:id="rId4"/>
              </a:rPr>
              <a:t>https://git-scm.com/</a:t>
            </a:r>
            <a:r>
              <a:rPr lang="es" sz="1800">
                <a:highlight>
                  <a:srgbClr val="FFFFFF"/>
                </a:highlight>
                <a:latin typeface="Helvetica Neue Light"/>
                <a:ea typeface="Helvetica Neue Light"/>
                <a:cs typeface="Helvetica Neue Light"/>
                <a:sym typeface="Helvetica Neue Light"/>
              </a:rPr>
              <a:t> y descargar el paquete de instalación </a:t>
            </a:r>
            <a:r>
              <a:rPr lang="es" sz="1800">
                <a:highlight>
                  <a:srgbClr val="3DFFBC"/>
                </a:highlight>
                <a:latin typeface="Helvetica Neue Light"/>
                <a:ea typeface="Helvetica Neue Light"/>
                <a:cs typeface="Helvetica Neue Light"/>
                <a:sym typeface="Helvetica Neue Light"/>
              </a:rPr>
              <a:t>“download (nro versión) for Windows”</a:t>
            </a:r>
            <a:r>
              <a:rPr lang="es" sz="1800">
                <a:highlight>
                  <a:srgbClr val="FFFFFF"/>
                </a:highlight>
                <a:latin typeface="Helvetica Neue Light"/>
                <a:ea typeface="Helvetica Neue Light"/>
                <a:cs typeface="Helvetica Neue Light"/>
                <a:sym typeface="Helvetica Neue Light"/>
              </a:rPr>
              <a:t> (si </a:t>
            </a:r>
            <a:r>
              <a:rPr lang="es" sz="1800">
                <a:highlight>
                  <a:srgbClr val="FFFFFF"/>
                </a:highlight>
                <a:latin typeface="Helvetica Neue Light"/>
                <a:ea typeface="Helvetica Neue Light"/>
                <a:cs typeface="Helvetica Neue Light"/>
                <a:sym typeface="Helvetica Neue Light"/>
              </a:rPr>
              <a:t>tienes</a:t>
            </a:r>
            <a:r>
              <a:rPr lang="es" sz="1800">
                <a:highlight>
                  <a:srgbClr val="FFFFFF"/>
                </a:highlight>
                <a:latin typeface="Helvetica Neue Light"/>
                <a:ea typeface="Helvetica Neue Light"/>
                <a:cs typeface="Helvetica Neue Light"/>
                <a:sym typeface="Helvetica Neue Light"/>
              </a:rPr>
              <a:t> otro sistema operativo deberás seleccionar en el mismo: Mac o Linux)</a:t>
            </a:r>
            <a:endParaRPr sz="1800">
              <a:latin typeface="Helvetica Neue Light"/>
              <a:ea typeface="Helvetica Neue Light"/>
              <a:cs typeface="Helvetica Neue Light"/>
              <a:sym typeface="Helvetica Neue Light"/>
            </a:endParaRPr>
          </a:p>
        </p:txBody>
      </p:sp>
      <p:pic>
        <p:nvPicPr>
          <p:cNvPr id="282" name="Google Shape;282;p50"/>
          <p:cNvPicPr preferRelativeResize="0"/>
          <p:nvPr/>
        </p:nvPicPr>
        <p:blipFill>
          <a:blip r:embed="rId5">
            <a:alphaModFix/>
          </a:blip>
          <a:stretch>
            <a:fillRect/>
          </a:stretch>
        </p:blipFill>
        <p:spPr>
          <a:xfrm>
            <a:off x="839513" y="2663175"/>
            <a:ext cx="7464975" cy="1996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8" name="Google Shape;288;p51"/>
          <p:cNvSpPr txBox="1"/>
          <p:nvPr/>
        </p:nvSpPr>
        <p:spPr>
          <a:xfrm>
            <a:off x="891725" y="1410525"/>
            <a:ext cx="76872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2-</a:t>
            </a:r>
            <a:r>
              <a:rPr lang="es" sz="1800">
                <a:solidFill>
                  <a:srgbClr val="3CEFAB"/>
                </a:solidFill>
                <a:highlight>
                  <a:srgbClr val="FFFFFF"/>
                </a:highlight>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Ahora debes ejecutar el archivo descargado, y elegir la carpeta donde ubicar los archivos de Git. </a:t>
            </a:r>
            <a:endParaRPr sz="1800">
              <a:latin typeface="Helvetica Neue Light"/>
              <a:ea typeface="Helvetica Neue Light"/>
              <a:cs typeface="Helvetica Neue Light"/>
              <a:sym typeface="Helvetica Neue Light"/>
            </a:endParaRPr>
          </a:p>
        </p:txBody>
      </p:sp>
      <p:pic>
        <p:nvPicPr>
          <p:cNvPr id="289" name="Google Shape;289;p51"/>
          <p:cNvPicPr preferRelativeResize="0"/>
          <p:nvPr/>
        </p:nvPicPr>
        <p:blipFill>
          <a:blip r:embed="rId4">
            <a:alphaModFix/>
          </a:blip>
          <a:stretch>
            <a:fillRect/>
          </a:stretch>
        </p:blipFill>
        <p:spPr>
          <a:xfrm>
            <a:off x="2027099" y="2448425"/>
            <a:ext cx="4784100" cy="2094875"/>
          </a:xfrm>
          <a:prstGeom prst="rect">
            <a:avLst/>
          </a:prstGeom>
          <a:noFill/>
          <a:ln>
            <a:noFill/>
          </a:ln>
        </p:spPr>
      </p:pic>
      <p:sp>
        <p:nvSpPr>
          <p:cNvPr id="290" name="Google Shape;290;p51"/>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6" name="Google Shape;296;p52"/>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chemeClr val="lt1"/>
                </a:highlight>
                <a:latin typeface="Helvetica Neue"/>
                <a:ea typeface="Helvetica Neue"/>
                <a:cs typeface="Helvetica Neue"/>
                <a:sym typeface="Helvetica Neue"/>
              </a:rPr>
              <a:t>3-</a:t>
            </a:r>
            <a:r>
              <a:rPr lang="es" sz="1800">
                <a:solidFill>
                  <a:srgbClr val="3CEFAB"/>
                </a:solidFill>
                <a:highlight>
                  <a:schemeClr val="lt1"/>
                </a:highlight>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Asegúrate de tener seleccionado</a:t>
            </a:r>
            <a:r>
              <a:rPr i="1" lang="es" sz="1800">
                <a:latin typeface="Helvetica Neue Light"/>
                <a:ea typeface="Helvetica Neue Light"/>
                <a:cs typeface="Helvetica Neue Light"/>
                <a:sym typeface="Helvetica Neue Light"/>
              </a:rPr>
              <a:t> </a:t>
            </a:r>
            <a:r>
              <a:rPr b="1" i="1" lang="es" sz="1800">
                <a:latin typeface="Helvetica Neue"/>
                <a:ea typeface="Helvetica Neue"/>
                <a:cs typeface="Helvetica Neue"/>
                <a:sym typeface="Helvetica Neue"/>
              </a:rPr>
              <a:t>git bash</a:t>
            </a:r>
            <a:r>
              <a:rPr i="1" lang="es" sz="1800">
                <a:latin typeface="Helvetica Neue Light"/>
                <a:ea typeface="Helvetica Neue Light"/>
                <a:cs typeface="Helvetica Neue Light"/>
                <a:sym typeface="Helvetica Neue Light"/>
              </a:rPr>
              <a:t>,</a:t>
            </a:r>
            <a:r>
              <a:rPr lang="es" sz="1800">
                <a:latin typeface="Helvetica Neue Light"/>
                <a:ea typeface="Helvetica Neue Light"/>
                <a:cs typeface="Helvetica Neue Light"/>
                <a:sym typeface="Helvetica Neue Light"/>
              </a:rPr>
              <a:t> que es la herramienta principal con la que trabajaremos. Con esto se terminará la instalación</a:t>
            </a:r>
            <a:endParaRPr sz="1800">
              <a:latin typeface="Helvetica Neue Light"/>
              <a:ea typeface="Helvetica Neue Light"/>
              <a:cs typeface="Helvetica Neue Light"/>
              <a:sym typeface="Helvetica Neue Light"/>
            </a:endParaRPr>
          </a:p>
        </p:txBody>
      </p:sp>
      <p:pic>
        <p:nvPicPr>
          <p:cNvPr id="297" name="Google Shape;297;p52"/>
          <p:cNvPicPr preferRelativeResize="0"/>
          <p:nvPr/>
        </p:nvPicPr>
        <p:blipFill>
          <a:blip r:embed="rId4">
            <a:alphaModFix/>
          </a:blip>
          <a:stretch>
            <a:fillRect/>
          </a:stretch>
        </p:blipFill>
        <p:spPr>
          <a:xfrm>
            <a:off x="2514600" y="2368575"/>
            <a:ext cx="3693750" cy="2308600"/>
          </a:xfrm>
          <a:prstGeom prst="rect">
            <a:avLst/>
          </a:prstGeom>
          <a:noFill/>
          <a:ln>
            <a:noFill/>
          </a:ln>
        </p:spPr>
      </p:pic>
      <p:sp>
        <p:nvSpPr>
          <p:cNvPr id="298" name="Google Shape;298;p52"/>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4" name="Google Shape;304;p53"/>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4-</a:t>
            </a:r>
            <a:r>
              <a:rPr lang="es" sz="1800">
                <a:solidFill>
                  <a:srgbClr val="3CEFAB"/>
                </a:solidFill>
                <a:highlight>
                  <a:srgbClr val="FFFFFF"/>
                </a:highlight>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Seguimos haciendo clic en “next”</a:t>
            </a:r>
            <a:endParaRPr sz="1800">
              <a:latin typeface="Helvetica Neue Light"/>
              <a:ea typeface="Helvetica Neue Light"/>
              <a:cs typeface="Helvetica Neue Light"/>
              <a:sym typeface="Helvetica Neue Light"/>
            </a:endParaRPr>
          </a:p>
        </p:txBody>
      </p:sp>
      <p:pic>
        <p:nvPicPr>
          <p:cNvPr id="305" name="Google Shape;305;p53"/>
          <p:cNvPicPr preferRelativeResize="0"/>
          <p:nvPr/>
        </p:nvPicPr>
        <p:blipFill>
          <a:blip r:embed="rId4">
            <a:alphaModFix/>
          </a:blip>
          <a:stretch>
            <a:fillRect/>
          </a:stretch>
        </p:blipFill>
        <p:spPr>
          <a:xfrm>
            <a:off x="2772450" y="1879725"/>
            <a:ext cx="3599105" cy="2806575"/>
          </a:xfrm>
          <a:prstGeom prst="rect">
            <a:avLst/>
          </a:prstGeom>
          <a:noFill/>
          <a:ln>
            <a:noFill/>
          </a:ln>
        </p:spPr>
      </p:pic>
      <p:sp>
        <p:nvSpPr>
          <p:cNvPr id="306" name="Google Shape;306;p53"/>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2" name="Google Shape;312;p54"/>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5- </a:t>
            </a:r>
            <a:r>
              <a:rPr lang="es" sz="1800">
                <a:highlight>
                  <a:srgbClr val="FFFFFF"/>
                </a:highlight>
                <a:latin typeface="Helvetica Neue Light"/>
                <a:ea typeface="Helvetica Neue Light"/>
                <a:cs typeface="Helvetica Neue Light"/>
                <a:sym typeface="Helvetica Neue Light"/>
              </a:rPr>
              <a:t>En esta pantalla elegimos de la lista </a:t>
            </a:r>
            <a:r>
              <a:rPr b="1" lang="es" sz="1800">
                <a:highlight>
                  <a:srgbClr val="FFFFFF"/>
                </a:highlight>
                <a:latin typeface="Helvetica Neue"/>
                <a:ea typeface="Helvetica Neue"/>
                <a:cs typeface="Helvetica Neue"/>
                <a:sym typeface="Helvetica Neue"/>
              </a:rPr>
              <a:t>“use visual studio code as Git’s default editor”</a:t>
            </a:r>
            <a:endParaRPr b="1" sz="1800">
              <a:latin typeface="Helvetica Neue"/>
              <a:ea typeface="Helvetica Neue"/>
              <a:cs typeface="Helvetica Neue"/>
              <a:sym typeface="Helvetica Neue"/>
            </a:endParaRPr>
          </a:p>
        </p:txBody>
      </p:sp>
      <p:pic>
        <p:nvPicPr>
          <p:cNvPr id="313" name="Google Shape;313;p54"/>
          <p:cNvPicPr preferRelativeResize="0"/>
          <p:nvPr/>
        </p:nvPicPr>
        <p:blipFill>
          <a:blip r:embed="rId4">
            <a:alphaModFix/>
          </a:blip>
          <a:stretch>
            <a:fillRect/>
          </a:stretch>
        </p:blipFill>
        <p:spPr>
          <a:xfrm>
            <a:off x="2822900" y="2303000"/>
            <a:ext cx="3367950" cy="2624025"/>
          </a:xfrm>
          <a:prstGeom prst="rect">
            <a:avLst/>
          </a:prstGeom>
          <a:noFill/>
          <a:ln>
            <a:noFill/>
          </a:ln>
        </p:spPr>
      </p:pic>
      <p:sp>
        <p:nvSpPr>
          <p:cNvPr id="314" name="Google Shape;314;p54"/>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0" name="Google Shape;320;p55"/>
          <p:cNvPicPr preferRelativeResize="0"/>
          <p:nvPr/>
        </p:nvPicPr>
        <p:blipFill>
          <a:blip r:embed="rId4">
            <a:alphaModFix/>
          </a:blip>
          <a:stretch>
            <a:fillRect/>
          </a:stretch>
        </p:blipFill>
        <p:spPr>
          <a:xfrm>
            <a:off x="2602850" y="2260000"/>
            <a:ext cx="3808050" cy="2547075"/>
          </a:xfrm>
          <a:prstGeom prst="rect">
            <a:avLst/>
          </a:prstGeom>
          <a:noFill/>
          <a:ln>
            <a:noFill/>
          </a:ln>
        </p:spPr>
      </p:pic>
      <p:sp>
        <p:nvSpPr>
          <p:cNvPr id="321" name="Google Shape;321;p55"/>
          <p:cNvSpPr txBox="1"/>
          <p:nvPr/>
        </p:nvSpPr>
        <p:spPr>
          <a:xfrm>
            <a:off x="891725" y="1181925"/>
            <a:ext cx="72303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6-</a:t>
            </a:r>
            <a:r>
              <a:rPr lang="es" sz="1800">
                <a:highlight>
                  <a:srgbClr val="FFFFFF"/>
                </a:highlight>
                <a:latin typeface="Helvetica Neue Light"/>
                <a:ea typeface="Helvetica Neue Light"/>
                <a:cs typeface="Helvetica Neue Light"/>
                <a:sym typeface="Helvetica Neue Light"/>
              </a:rPr>
              <a:t> Hacemos click en “next” hasta finalizar la instalación, dejando las configuraciones por defecto</a:t>
            </a:r>
            <a:endParaRPr sz="1800">
              <a:latin typeface="Helvetica Neue Light"/>
              <a:ea typeface="Helvetica Neue Light"/>
              <a:cs typeface="Helvetica Neue Light"/>
              <a:sym typeface="Helvetica Neue Light"/>
            </a:endParaRPr>
          </a:p>
        </p:txBody>
      </p:sp>
      <p:sp>
        <p:nvSpPr>
          <p:cNvPr id="322" name="Google Shape;322;p55"/>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0" name="Shape 150"/>
        <p:cNvGrpSpPr/>
        <p:nvPr/>
      </p:nvGrpSpPr>
      <p:grpSpPr>
        <a:xfrm>
          <a:off x="0" y="0"/>
          <a:ext cx="0" cy="0"/>
          <a:chOff x="0" y="0"/>
          <a:chExt cx="0" cy="0"/>
        </a:xfrm>
      </p:grpSpPr>
      <p:sp>
        <p:nvSpPr>
          <p:cNvPr id="151" name="Google Shape;151;p3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2" name="Google Shape;152;p38"/>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53" name="Google Shape;153;p3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8" name="Google Shape;328;p56"/>
          <p:cNvSpPr txBox="1"/>
          <p:nvPr/>
        </p:nvSpPr>
        <p:spPr>
          <a:xfrm>
            <a:off x="891725" y="1105725"/>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7-</a:t>
            </a:r>
            <a:r>
              <a:rPr lang="es" sz="1800">
                <a:highlight>
                  <a:srgbClr val="FFFFFF"/>
                </a:highlight>
                <a:latin typeface="Helvetica Neue Light"/>
                <a:ea typeface="Helvetica Neue Light"/>
                <a:cs typeface="Helvetica Neue Light"/>
                <a:sym typeface="Helvetica Neue Light"/>
              </a:rPr>
              <a:t> Finalmente aparece el botón “install”</a:t>
            </a:r>
            <a:endParaRPr sz="1800">
              <a:latin typeface="Helvetica Neue Light"/>
              <a:ea typeface="Helvetica Neue Light"/>
              <a:cs typeface="Helvetica Neue Light"/>
              <a:sym typeface="Helvetica Neue Light"/>
            </a:endParaRPr>
          </a:p>
        </p:txBody>
      </p:sp>
      <p:pic>
        <p:nvPicPr>
          <p:cNvPr id="329" name="Google Shape;329;p56"/>
          <p:cNvPicPr preferRelativeResize="0"/>
          <p:nvPr/>
        </p:nvPicPr>
        <p:blipFill>
          <a:blip r:embed="rId4">
            <a:alphaModFix/>
          </a:blip>
          <a:stretch>
            <a:fillRect/>
          </a:stretch>
        </p:blipFill>
        <p:spPr>
          <a:xfrm>
            <a:off x="2314750" y="1692875"/>
            <a:ext cx="4055680" cy="3137250"/>
          </a:xfrm>
          <a:prstGeom prst="rect">
            <a:avLst/>
          </a:prstGeom>
          <a:noFill/>
          <a:ln cap="flat" cmpd="sng" w="9525">
            <a:solidFill>
              <a:schemeClr val="dk2"/>
            </a:solidFill>
            <a:prstDash val="solid"/>
            <a:round/>
            <a:headEnd len="sm" w="sm" type="none"/>
            <a:tailEnd len="sm" w="sm" type="none"/>
          </a:ln>
        </p:spPr>
      </p:pic>
      <p:sp>
        <p:nvSpPr>
          <p:cNvPr id="330" name="Google Shape;330;p56"/>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6" name="Google Shape;336;p57"/>
          <p:cNvSpPr txBox="1"/>
          <p:nvPr/>
        </p:nvSpPr>
        <p:spPr>
          <a:xfrm>
            <a:off x="956850" y="1030000"/>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8-</a:t>
            </a:r>
            <a:r>
              <a:rPr lang="es" sz="1800">
                <a:highlight>
                  <a:srgbClr val="FFFFFF"/>
                </a:highlight>
                <a:latin typeface="Helvetica Neue Light"/>
                <a:ea typeface="Helvetica Neue Light"/>
                <a:cs typeface="Helvetica Neue Light"/>
                <a:sym typeface="Helvetica Neue Light"/>
              </a:rPr>
              <a:t> ¡Instalación finalizada! </a:t>
            </a:r>
            <a:r>
              <a:rPr lang="es" sz="1800">
                <a:highlight>
                  <a:srgbClr val="FFFFFF"/>
                </a:highlight>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37" name="Google Shape;337;p57"/>
          <p:cNvPicPr preferRelativeResize="0"/>
          <p:nvPr/>
        </p:nvPicPr>
        <p:blipFill>
          <a:blip r:embed="rId4">
            <a:alphaModFix/>
          </a:blip>
          <a:stretch>
            <a:fillRect/>
          </a:stretch>
        </p:blipFill>
        <p:spPr>
          <a:xfrm>
            <a:off x="2607526" y="1651600"/>
            <a:ext cx="4025651" cy="3098550"/>
          </a:xfrm>
          <a:prstGeom prst="rect">
            <a:avLst/>
          </a:prstGeom>
          <a:noFill/>
          <a:ln cap="flat" cmpd="sng" w="9525">
            <a:solidFill>
              <a:schemeClr val="dk2"/>
            </a:solidFill>
            <a:prstDash val="solid"/>
            <a:round/>
            <a:headEnd len="sm" w="sm" type="none"/>
            <a:tailEnd len="sm" w="sm" type="none"/>
          </a:ln>
        </p:spPr>
      </p:pic>
      <p:sp>
        <p:nvSpPr>
          <p:cNvPr id="338" name="Google Shape;338;p57"/>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4" name="Google Shape;344;p58"/>
          <p:cNvSpPr txBox="1"/>
          <p:nvPr/>
        </p:nvSpPr>
        <p:spPr>
          <a:xfrm>
            <a:off x="4613575" y="1583875"/>
            <a:ext cx="4029900" cy="261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Ahora tendrás disponible</a:t>
            </a:r>
            <a:r>
              <a:rPr i="1" lang="es" sz="1800">
                <a:latin typeface="Helvetica Neue Light"/>
                <a:ea typeface="Helvetica Neue Light"/>
                <a:cs typeface="Helvetica Neue Light"/>
                <a:sym typeface="Helvetica Neue Light"/>
              </a:rPr>
              <a:t> </a:t>
            </a:r>
            <a:r>
              <a:rPr b="1" i="1" lang="es" sz="1800">
                <a:latin typeface="Helvetica Neue"/>
                <a:ea typeface="Helvetica Neue"/>
                <a:cs typeface="Helvetica Neue"/>
                <a:sym typeface="Helvetica Neue"/>
              </a:rPr>
              <a:t>Git Bash</a:t>
            </a:r>
            <a:r>
              <a:rPr lang="es" sz="1800">
                <a:latin typeface="Helvetica Neue Light"/>
                <a:ea typeface="Helvetica Neue Light"/>
                <a:cs typeface="Helvetica Neue Light"/>
                <a:sym typeface="Helvetica Neue Light"/>
              </a:rPr>
              <a:t> desde tu lista de programas. Aquí es donde trabajaremos con Git.</a:t>
            </a:r>
            <a:endParaRPr sz="18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Alternativa: </a:t>
            </a:r>
            <a:r>
              <a:rPr b="1" lang="es" sz="1800">
                <a:latin typeface="Helvetica Neue"/>
                <a:ea typeface="Helvetica Neue"/>
                <a:cs typeface="Helvetica Neue"/>
                <a:sym typeface="Helvetica Neue"/>
              </a:rPr>
              <a:t>Git GUI,</a:t>
            </a:r>
            <a:r>
              <a:rPr lang="es" sz="1800">
                <a:latin typeface="Helvetica Neue Light"/>
                <a:ea typeface="Helvetica Neue Light"/>
                <a:cs typeface="Helvetica Neue Light"/>
                <a:sym typeface="Helvetica Neue Light"/>
              </a:rPr>
              <a:t> para tener una interfaz más amigable.</a:t>
            </a:r>
            <a:endParaRPr sz="1800">
              <a:latin typeface="Helvetica Neue Light"/>
              <a:ea typeface="Helvetica Neue Light"/>
              <a:cs typeface="Helvetica Neue Light"/>
              <a:sym typeface="Helvetica Neue Light"/>
            </a:endParaRPr>
          </a:p>
        </p:txBody>
      </p:sp>
      <p:pic>
        <p:nvPicPr>
          <p:cNvPr id="345" name="Google Shape;345;p58"/>
          <p:cNvPicPr preferRelativeResize="0"/>
          <p:nvPr/>
        </p:nvPicPr>
        <p:blipFill>
          <a:blip r:embed="rId4">
            <a:alphaModFix/>
          </a:blip>
          <a:stretch>
            <a:fillRect/>
          </a:stretch>
        </p:blipFill>
        <p:spPr>
          <a:xfrm>
            <a:off x="673325" y="1424750"/>
            <a:ext cx="3436475" cy="2928175"/>
          </a:xfrm>
          <a:prstGeom prst="rect">
            <a:avLst/>
          </a:prstGeom>
          <a:noFill/>
          <a:ln cap="flat" cmpd="sng" w="9525">
            <a:solidFill>
              <a:schemeClr val="dk2"/>
            </a:solidFill>
            <a:prstDash val="solid"/>
            <a:round/>
            <a:headEnd len="sm" w="sm" type="none"/>
            <a:tailEnd len="sm" w="sm" type="none"/>
          </a:ln>
        </p:spPr>
      </p:pic>
      <p:sp>
        <p:nvSpPr>
          <p:cNvPr id="346" name="Google Shape;346;p58"/>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2" name="Google Shape;352;p59"/>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p:txBody>
      </p:sp>
      <p:sp>
        <p:nvSpPr>
          <p:cNvPr id="353" name="Google Shape;353;p59"/>
          <p:cNvSpPr txBox="1"/>
          <p:nvPr/>
        </p:nvSpPr>
        <p:spPr>
          <a:xfrm>
            <a:off x="856925" y="11057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EF89D2"/>
                </a:solidFill>
                <a:latin typeface="Helvetica Neue"/>
                <a:ea typeface="Helvetica Neue"/>
                <a:cs typeface="Helvetica Neue"/>
                <a:sym typeface="Helvetica Neue"/>
              </a:rPr>
              <a:t>1 -</a:t>
            </a:r>
            <a:r>
              <a:rPr lang="es" sz="1800">
                <a:latin typeface="Helvetica Neue Light"/>
                <a:ea typeface="Helvetica Neue Light"/>
                <a:cs typeface="Helvetica Neue Light"/>
                <a:sym typeface="Helvetica Neue Light"/>
              </a:rPr>
              <a:t> </a:t>
            </a:r>
            <a:r>
              <a:rPr lang="es" sz="1800">
                <a:solidFill>
                  <a:srgbClr val="1C3643"/>
                </a:solidFill>
                <a:highlight>
                  <a:srgbClr val="FFFFFF"/>
                </a:highlight>
                <a:latin typeface="Helvetica Neue Light"/>
                <a:ea typeface="Helvetica Neue Light"/>
                <a:cs typeface="Helvetica Neue Light"/>
                <a:sym typeface="Helvetica Neue Light"/>
              </a:rPr>
              <a:t>Ir a </a:t>
            </a:r>
            <a:r>
              <a:rPr lang="es" sz="1800" u="sng">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lang="es" sz="1800">
                <a:solidFill>
                  <a:srgbClr val="1C3643"/>
                </a:solidFill>
                <a:highlight>
                  <a:srgbClr val="FFFFFF"/>
                </a:highlight>
                <a:latin typeface="Helvetica Neue Light"/>
                <a:ea typeface="Helvetica Neue Light"/>
                <a:cs typeface="Helvetica Neue Light"/>
                <a:sym typeface="Helvetica Neue Light"/>
              </a:rPr>
              <a:t> y descarga el paquete de instalación “download (nro </a:t>
            </a:r>
            <a:r>
              <a:rPr lang="es" sz="1800">
                <a:solidFill>
                  <a:srgbClr val="1C3643"/>
                </a:solidFill>
                <a:highlight>
                  <a:srgbClr val="FFFFFF"/>
                </a:highlight>
                <a:latin typeface="Helvetica Neue Light"/>
                <a:ea typeface="Helvetica Neue Light"/>
                <a:cs typeface="Helvetica Neue Light"/>
                <a:sym typeface="Helvetica Neue Light"/>
              </a:rPr>
              <a:t>version</a:t>
            </a:r>
            <a:r>
              <a:rPr lang="es" sz="1800">
                <a:solidFill>
                  <a:srgbClr val="1C3643"/>
                </a:solidFill>
                <a:highlight>
                  <a:srgbClr val="FFFFFF"/>
                </a:highlight>
                <a:latin typeface="Helvetica Neue Light"/>
                <a:ea typeface="Helvetica Neue Light"/>
                <a:cs typeface="Helvetica Neue Light"/>
                <a:sym typeface="Helvetica Neue Light"/>
              </a:rPr>
              <a:t>) for Mac” (o si tienes otro sistema operativo, se </a:t>
            </a:r>
            <a:r>
              <a:rPr lang="es" sz="1800">
                <a:solidFill>
                  <a:srgbClr val="1C3643"/>
                </a:solidFill>
                <a:highlight>
                  <a:srgbClr val="FFFFFF"/>
                </a:highlight>
                <a:latin typeface="Helvetica Neue Light"/>
                <a:ea typeface="Helvetica Neue Light"/>
                <a:cs typeface="Helvetica Neue Light"/>
                <a:sym typeface="Helvetica Neue Light"/>
              </a:rPr>
              <a:t>refleja</a:t>
            </a:r>
            <a:r>
              <a:rPr lang="es" sz="1800">
                <a:solidFill>
                  <a:srgbClr val="1C3643"/>
                </a:solidFill>
                <a:highlight>
                  <a:srgbClr val="FFFFFF"/>
                </a:highlight>
                <a:latin typeface="Helvetica Neue Light"/>
                <a:ea typeface="Helvetica Neue Light"/>
                <a:cs typeface="Helvetica Neue Light"/>
                <a:sym typeface="Helvetica Neue Light"/>
              </a:rPr>
              <a:t> Windows o Linux).</a:t>
            </a:r>
            <a:endParaRPr sz="1800">
              <a:latin typeface="Helvetica Neue Light"/>
              <a:ea typeface="Helvetica Neue Light"/>
              <a:cs typeface="Helvetica Neue Light"/>
              <a:sym typeface="Helvetica Neue Light"/>
            </a:endParaRPr>
          </a:p>
        </p:txBody>
      </p:sp>
      <p:pic>
        <p:nvPicPr>
          <p:cNvPr id="354" name="Google Shape;354;p59"/>
          <p:cNvPicPr preferRelativeResize="0"/>
          <p:nvPr/>
        </p:nvPicPr>
        <p:blipFill>
          <a:blip r:embed="rId5">
            <a:alphaModFix/>
          </a:blip>
          <a:stretch>
            <a:fillRect/>
          </a:stretch>
        </p:blipFill>
        <p:spPr>
          <a:xfrm>
            <a:off x="1117750" y="2571750"/>
            <a:ext cx="6943238" cy="2087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0" name="Google Shape;360;p60"/>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a:p>
            <a:pPr indent="0" lvl="0" marL="0" rtl="0" algn="l">
              <a:lnSpc>
                <a:spcPct val="115000"/>
              </a:lnSpc>
              <a:spcBef>
                <a:spcPts val="0"/>
              </a:spcBef>
              <a:spcAft>
                <a:spcPts val="0"/>
              </a:spcAft>
              <a:buNone/>
            </a:pPr>
            <a:r>
              <a:t/>
            </a:r>
            <a:endParaRPr i="1" sz="4000">
              <a:latin typeface="Anton"/>
              <a:ea typeface="Anton"/>
              <a:cs typeface="Anton"/>
              <a:sym typeface="Anton"/>
            </a:endParaRPr>
          </a:p>
        </p:txBody>
      </p:sp>
      <p:sp>
        <p:nvSpPr>
          <p:cNvPr id="361" name="Google Shape;361;p60"/>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EF89D2"/>
                </a:solidFill>
                <a:latin typeface="Helvetica Neue"/>
                <a:ea typeface="Helvetica Neue"/>
                <a:cs typeface="Helvetica Neue"/>
                <a:sym typeface="Helvetica Neue"/>
              </a:rPr>
              <a:t>2</a:t>
            </a:r>
            <a:r>
              <a:rPr b="1" lang="es" sz="1800">
                <a:solidFill>
                  <a:srgbClr val="EF89D2"/>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Posiblemente les salga este cartel de seguridad al intentar ejecutar el archivo descargado.</a:t>
            </a:r>
            <a:endParaRPr sz="1800">
              <a:latin typeface="Helvetica Neue Light"/>
              <a:ea typeface="Helvetica Neue Light"/>
              <a:cs typeface="Helvetica Neue Light"/>
              <a:sym typeface="Helvetica Neue Light"/>
            </a:endParaRPr>
          </a:p>
        </p:txBody>
      </p:sp>
      <p:pic>
        <p:nvPicPr>
          <p:cNvPr id="362" name="Google Shape;362;p60"/>
          <p:cNvPicPr preferRelativeResize="0"/>
          <p:nvPr/>
        </p:nvPicPr>
        <p:blipFill>
          <a:blip r:embed="rId4">
            <a:alphaModFix/>
          </a:blip>
          <a:stretch>
            <a:fillRect/>
          </a:stretch>
        </p:blipFill>
        <p:spPr>
          <a:xfrm>
            <a:off x="2758775" y="2296025"/>
            <a:ext cx="3959676" cy="2441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8" name="Google Shape;368;p61"/>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4000">
              <a:latin typeface="Anton"/>
              <a:ea typeface="Anton"/>
              <a:cs typeface="Anton"/>
              <a:sym typeface="Anton"/>
            </a:endParaRPr>
          </a:p>
        </p:txBody>
      </p:sp>
      <p:sp>
        <p:nvSpPr>
          <p:cNvPr id="369" name="Google Shape;369;p61"/>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EF89D2"/>
                </a:solidFill>
                <a:latin typeface="Helvetica Neue"/>
                <a:ea typeface="Helvetica Neue"/>
                <a:cs typeface="Helvetica Neue"/>
                <a:sym typeface="Helvetica Neue"/>
              </a:rPr>
              <a:t>3</a:t>
            </a:r>
            <a:r>
              <a:rPr b="1" lang="es" sz="1800">
                <a:solidFill>
                  <a:srgbClr val="EF89D2"/>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Van a “</a:t>
            </a:r>
            <a:r>
              <a:rPr i="1" lang="es" sz="1800">
                <a:highlight>
                  <a:srgbClr val="FFFFFF"/>
                </a:highlight>
                <a:latin typeface="Helvetica Neue Light"/>
                <a:ea typeface="Helvetica Neue Light"/>
                <a:cs typeface="Helvetica Neue Light"/>
                <a:sym typeface="Helvetica Neue Light"/>
              </a:rPr>
              <a:t>preferencias de sistema</a:t>
            </a:r>
            <a:r>
              <a:rPr lang="es" sz="1800">
                <a:highlight>
                  <a:srgbClr val="FFFFFF"/>
                </a:highlight>
                <a:latin typeface="Helvetica Neue Light"/>
                <a:ea typeface="Helvetica Neue Light"/>
                <a:cs typeface="Helvetica Neue Light"/>
                <a:sym typeface="Helvetica Neue Light"/>
              </a:rPr>
              <a:t>” → “</a:t>
            </a:r>
            <a:r>
              <a:rPr i="1" lang="es" sz="1800">
                <a:highlight>
                  <a:srgbClr val="FFFFFF"/>
                </a:highlight>
                <a:latin typeface="Helvetica Neue Light"/>
                <a:ea typeface="Helvetica Neue Light"/>
                <a:cs typeface="Helvetica Neue Light"/>
                <a:sym typeface="Helvetica Neue Light"/>
              </a:rPr>
              <a:t>seguridad</a:t>
            </a:r>
            <a:r>
              <a:rPr lang="es" sz="1800">
                <a:highlight>
                  <a:srgbClr val="FFFFFF"/>
                </a:highlight>
                <a:latin typeface="Helvetica Neue Light"/>
                <a:ea typeface="Helvetica Neue Light"/>
                <a:cs typeface="Helvetica Neue Light"/>
                <a:sym typeface="Helvetica Neue Light"/>
              </a:rPr>
              <a:t>” y encontrarán lo siguiente. Hacen clic en “</a:t>
            </a:r>
            <a:r>
              <a:rPr i="1" lang="es" sz="1800">
                <a:highlight>
                  <a:srgbClr val="FFFFFF"/>
                </a:highlight>
                <a:latin typeface="Helvetica Neue Light"/>
                <a:ea typeface="Helvetica Neue Light"/>
                <a:cs typeface="Helvetica Neue Light"/>
                <a:sym typeface="Helvetica Neue Light"/>
              </a:rPr>
              <a:t>abrir de todos modos</a:t>
            </a:r>
            <a:r>
              <a:rPr lang="es" sz="1800">
                <a:highlight>
                  <a:srgbClr val="FFFFFF"/>
                </a:highlight>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0" name="Google Shape;370;p61"/>
          <p:cNvPicPr preferRelativeResize="0"/>
          <p:nvPr/>
        </p:nvPicPr>
        <p:blipFill>
          <a:blip r:embed="rId4">
            <a:alphaModFix/>
          </a:blip>
          <a:stretch>
            <a:fillRect/>
          </a:stretch>
        </p:blipFill>
        <p:spPr>
          <a:xfrm>
            <a:off x="786725" y="2470275"/>
            <a:ext cx="7598376" cy="1597325"/>
          </a:xfrm>
          <a:prstGeom prst="rect">
            <a:avLst/>
          </a:prstGeom>
          <a:noFill/>
          <a:ln>
            <a:noFill/>
          </a:ln>
        </p:spPr>
      </p:pic>
      <p:sp>
        <p:nvSpPr>
          <p:cNvPr id="371" name="Google Shape;371;p61"/>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7" name="Google Shape;377;p62"/>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800">
                <a:solidFill>
                  <a:srgbClr val="EF89D2"/>
                </a:solidFill>
                <a:latin typeface="Helvetica Neue"/>
                <a:ea typeface="Helvetica Neue"/>
                <a:cs typeface="Helvetica Neue"/>
                <a:sym typeface="Helvetica Neue"/>
              </a:rPr>
              <a:t>4</a:t>
            </a:r>
            <a:r>
              <a:rPr b="1" lang="es" sz="1800">
                <a:solidFill>
                  <a:srgbClr val="EF89D2"/>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Un cartel más, y clic en “abrir”</a:t>
            </a:r>
            <a:endParaRPr sz="1800">
              <a:latin typeface="Helvetica Neue Light"/>
              <a:ea typeface="Helvetica Neue Light"/>
              <a:cs typeface="Helvetica Neue Light"/>
              <a:sym typeface="Helvetica Neue Light"/>
            </a:endParaRPr>
          </a:p>
        </p:txBody>
      </p:sp>
      <p:pic>
        <p:nvPicPr>
          <p:cNvPr id="378" name="Google Shape;378;p62"/>
          <p:cNvPicPr preferRelativeResize="0"/>
          <p:nvPr/>
        </p:nvPicPr>
        <p:blipFill>
          <a:blip r:embed="rId4">
            <a:alphaModFix/>
          </a:blip>
          <a:stretch>
            <a:fillRect/>
          </a:stretch>
        </p:blipFill>
        <p:spPr>
          <a:xfrm>
            <a:off x="1983859" y="2008745"/>
            <a:ext cx="4783465" cy="2703700"/>
          </a:xfrm>
          <a:prstGeom prst="rect">
            <a:avLst/>
          </a:prstGeom>
          <a:noFill/>
          <a:ln cap="flat" cmpd="sng" w="9525">
            <a:solidFill>
              <a:schemeClr val="dk2"/>
            </a:solidFill>
            <a:prstDash val="solid"/>
            <a:round/>
            <a:headEnd len="sm" w="sm" type="none"/>
            <a:tailEnd len="sm" w="sm" type="none"/>
          </a:ln>
        </p:spPr>
      </p:pic>
      <p:sp>
        <p:nvSpPr>
          <p:cNvPr id="379" name="Google Shape;379;p62"/>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5" name="Google Shape;385;p63"/>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4000">
              <a:latin typeface="Anton"/>
              <a:ea typeface="Anton"/>
              <a:cs typeface="Anton"/>
              <a:sym typeface="Anton"/>
            </a:endParaRPr>
          </a:p>
        </p:txBody>
      </p:sp>
      <p:sp>
        <p:nvSpPr>
          <p:cNvPr id="386" name="Google Shape;386;p63"/>
          <p:cNvSpPr txBox="1"/>
          <p:nvPr/>
        </p:nvSpPr>
        <p:spPr>
          <a:xfrm>
            <a:off x="628325" y="11819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EF89D2"/>
                </a:solidFill>
                <a:latin typeface="Helvetica Neue"/>
                <a:ea typeface="Helvetica Neue"/>
                <a:cs typeface="Helvetica Neue"/>
                <a:sym typeface="Helvetica Neue"/>
              </a:rPr>
              <a:t>5</a:t>
            </a:r>
            <a:r>
              <a:rPr b="1" lang="es" sz="1800">
                <a:solidFill>
                  <a:srgbClr val="EF89D2"/>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Instalador, hacen clic en continuar hasta que diga “</a:t>
            </a:r>
            <a:r>
              <a:rPr i="1" lang="es" sz="1800">
                <a:highlight>
                  <a:srgbClr val="FFFFFF"/>
                </a:highlight>
                <a:latin typeface="Helvetica Neue Light"/>
                <a:ea typeface="Helvetica Neue Light"/>
                <a:cs typeface="Helvetica Neue Light"/>
                <a:sym typeface="Helvetica Neue Light"/>
              </a:rPr>
              <a:t>la instalación se completó</a:t>
            </a:r>
            <a:r>
              <a:rPr lang="es" sz="1800">
                <a:highlight>
                  <a:srgbClr val="FFFFFF"/>
                </a:highlight>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87" name="Google Shape;387;p63"/>
          <p:cNvPicPr preferRelativeResize="0"/>
          <p:nvPr/>
        </p:nvPicPr>
        <p:blipFill>
          <a:blip r:embed="rId4">
            <a:alphaModFix/>
          </a:blip>
          <a:stretch>
            <a:fillRect/>
          </a:stretch>
        </p:blipFill>
        <p:spPr>
          <a:xfrm>
            <a:off x="460450" y="2204239"/>
            <a:ext cx="4065176" cy="2254726"/>
          </a:xfrm>
          <a:prstGeom prst="rect">
            <a:avLst/>
          </a:prstGeom>
          <a:noFill/>
          <a:ln cap="flat" cmpd="sng" w="9525">
            <a:solidFill>
              <a:schemeClr val="dk2"/>
            </a:solidFill>
            <a:prstDash val="solid"/>
            <a:round/>
            <a:headEnd len="sm" w="sm" type="none"/>
            <a:tailEnd len="sm" w="sm" type="none"/>
          </a:ln>
        </p:spPr>
      </p:pic>
      <p:pic>
        <p:nvPicPr>
          <p:cNvPr id="388" name="Google Shape;388;p63"/>
          <p:cNvPicPr preferRelativeResize="0"/>
          <p:nvPr/>
        </p:nvPicPr>
        <p:blipFill>
          <a:blip r:embed="rId5">
            <a:alphaModFix/>
          </a:blip>
          <a:stretch>
            <a:fillRect/>
          </a:stretch>
        </p:blipFill>
        <p:spPr>
          <a:xfrm>
            <a:off x="4608100" y="2219825"/>
            <a:ext cx="4065201" cy="2218000"/>
          </a:xfrm>
          <a:prstGeom prst="rect">
            <a:avLst/>
          </a:prstGeom>
          <a:noFill/>
          <a:ln cap="flat" cmpd="sng" w="9525">
            <a:solidFill>
              <a:schemeClr val="dk2"/>
            </a:solidFill>
            <a:prstDash val="solid"/>
            <a:round/>
            <a:headEnd len="sm" w="sm" type="none"/>
            <a:tailEnd len="sm" w="sm" type="none"/>
          </a:ln>
        </p:spPr>
      </p:pic>
      <p:sp>
        <p:nvSpPr>
          <p:cNvPr id="389" name="Google Shape;389;p63"/>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93" name="Shape 393"/>
        <p:cNvGrpSpPr/>
        <p:nvPr/>
      </p:nvGrpSpPr>
      <p:grpSpPr>
        <a:xfrm>
          <a:off x="0" y="0"/>
          <a:ext cx="0" cy="0"/>
          <a:chOff x="0" y="0"/>
          <a:chExt cx="0" cy="0"/>
        </a:xfrm>
      </p:grpSpPr>
      <p:sp>
        <p:nvSpPr>
          <p:cNvPr id="394" name="Google Shape;394;p6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Empecemos con GIT...</a:t>
            </a:r>
            <a:endParaRPr i="1" sz="3600">
              <a:solidFill>
                <a:srgbClr val="121212"/>
              </a:solidFill>
              <a:latin typeface="Anton"/>
              <a:ea typeface="Anton"/>
              <a:cs typeface="Anton"/>
              <a:sym typeface="Anton"/>
            </a:endParaRPr>
          </a:p>
        </p:txBody>
      </p:sp>
      <p:pic>
        <p:nvPicPr>
          <p:cNvPr id="395" name="Google Shape;395;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1" name="Google Shape;401;p65"/>
          <p:cNvSpPr txBox="1"/>
          <p:nvPr/>
        </p:nvSpPr>
        <p:spPr>
          <a:xfrm>
            <a:off x="1085522"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Empecemos con Git</a:t>
            </a:r>
            <a:endParaRPr i="1" sz="3500">
              <a:latin typeface="Anton"/>
              <a:ea typeface="Anton"/>
              <a:cs typeface="Anton"/>
              <a:sym typeface="Anton"/>
            </a:endParaRPr>
          </a:p>
        </p:txBody>
      </p:sp>
      <p:sp>
        <p:nvSpPr>
          <p:cNvPr id="402" name="Google Shape;402;p65"/>
          <p:cNvSpPr txBox="1"/>
          <p:nvPr/>
        </p:nvSpPr>
        <p:spPr>
          <a:xfrm>
            <a:off x="4823650" y="2208350"/>
            <a:ext cx="3795000" cy="1572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Buscar en su menú el </a:t>
            </a:r>
            <a:r>
              <a:rPr b="1" lang="es" sz="1800">
                <a:highlight>
                  <a:srgbClr val="FFFFFF"/>
                </a:highlight>
                <a:latin typeface="Helvetica Neue"/>
                <a:ea typeface="Helvetica Neue"/>
                <a:cs typeface="Helvetica Neue"/>
                <a:sym typeface="Helvetica Neue"/>
              </a:rPr>
              <a:t>Git Bash</a:t>
            </a:r>
            <a:r>
              <a:rPr lang="es" sz="1800">
                <a:highlight>
                  <a:srgbClr val="FFFFFF"/>
                </a:highlight>
                <a:latin typeface="Helvetica Neue Light"/>
                <a:ea typeface="Helvetica Neue Light"/>
                <a:cs typeface="Helvetica Neue Light"/>
                <a:sym typeface="Helvetica Neue Light"/>
              </a:rPr>
              <a:t> para abrir la terminal e iniciar con los comandos.</a:t>
            </a:r>
            <a:endParaRPr sz="1800">
              <a:highlight>
                <a:srgbClr val="FFFFFF"/>
              </a:highlight>
              <a:latin typeface="Helvetica Neue Light"/>
              <a:ea typeface="Helvetica Neue Light"/>
              <a:cs typeface="Helvetica Neue Light"/>
              <a:sym typeface="Helvetica Neue Light"/>
            </a:endParaRPr>
          </a:p>
        </p:txBody>
      </p:sp>
      <p:pic>
        <p:nvPicPr>
          <p:cNvPr id="403" name="Google Shape;403;p65"/>
          <p:cNvPicPr preferRelativeResize="0"/>
          <p:nvPr/>
        </p:nvPicPr>
        <p:blipFill>
          <a:blip r:embed="rId4">
            <a:alphaModFix/>
          </a:blip>
          <a:stretch>
            <a:fillRect/>
          </a:stretch>
        </p:blipFill>
        <p:spPr>
          <a:xfrm>
            <a:off x="786725" y="1353878"/>
            <a:ext cx="3975275" cy="3387275"/>
          </a:xfrm>
          <a:prstGeom prst="rect">
            <a:avLst/>
          </a:prstGeom>
          <a:noFill/>
          <a:ln cap="flat" cmpd="sng" w="9525">
            <a:solidFill>
              <a:schemeClr val="dk2"/>
            </a:solidFill>
            <a:prstDash val="solid"/>
            <a:round/>
            <a:headEnd len="sm" w="sm" type="none"/>
            <a:tailEnd len="sm" w="sm" type="none"/>
          </a:ln>
        </p:spPr>
      </p:pic>
      <p:pic>
        <p:nvPicPr>
          <p:cNvPr id="404" name="Google Shape;404;p65"/>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7" name="Shape 157"/>
        <p:cNvGrpSpPr/>
        <p:nvPr/>
      </p:nvGrpSpPr>
      <p:grpSpPr>
        <a:xfrm>
          <a:off x="0" y="0"/>
          <a:ext cx="0" cy="0"/>
          <a:chOff x="0" y="0"/>
          <a:chExt cx="0" cy="0"/>
        </a:xfrm>
      </p:grpSpPr>
      <p:sp>
        <p:nvSpPr>
          <p:cNvPr id="158" name="Google Shape;158;p39"/>
          <p:cNvSpPr txBox="1"/>
          <p:nvPr/>
        </p:nvSpPr>
        <p:spPr>
          <a:xfrm>
            <a:off x="3979775" y="1134750"/>
            <a:ext cx="49143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Analizar el control de versiones </a:t>
            </a:r>
            <a:r>
              <a:rPr lang="es" sz="1800">
                <a:latin typeface="Helvetica Neue Light"/>
                <a:ea typeface="Helvetica Neue Light"/>
                <a:cs typeface="Helvetica Neue Light"/>
                <a:sym typeface="Helvetica Neue Light"/>
              </a:rPr>
              <a:t>líder</a:t>
            </a:r>
            <a:r>
              <a:rPr lang="es" sz="1800">
                <a:latin typeface="Helvetica Neue Light"/>
                <a:ea typeface="Helvetica Neue Light"/>
                <a:cs typeface="Helvetica Neue Light"/>
                <a:sym typeface="Helvetica Neue Light"/>
              </a:rPr>
              <a:t> (GIT)</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Crear un proyecto y versiones con Git.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Utilizar el repositorio de GitHub.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59" name="Google Shape;159;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0" name="Google Shape;160;p3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61" name="Google Shape;161;p3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0" name="Google Shape;410;p66"/>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s" sz="3500">
                <a:solidFill>
                  <a:schemeClr val="dk1"/>
                </a:solidFill>
                <a:latin typeface="Anton"/>
                <a:ea typeface="Anton"/>
                <a:cs typeface="Anton"/>
                <a:sym typeface="Anton"/>
              </a:rPr>
              <a:t>Verificando versión de Git</a:t>
            </a:r>
            <a:endParaRPr i="1" sz="3500">
              <a:solidFill>
                <a:schemeClr val="dk1"/>
              </a:solidFill>
              <a:latin typeface="Anton"/>
              <a:ea typeface="Anton"/>
              <a:cs typeface="Anton"/>
              <a:sym typeface="Anton"/>
            </a:endParaRPr>
          </a:p>
        </p:txBody>
      </p:sp>
      <p:sp>
        <p:nvSpPr>
          <p:cNvPr id="411" name="Google Shape;411;p66"/>
          <p:cNvSpPr txBox="1"/>
          <p:nvPr/>
        </p:nvSpPr>
        <p:spPr>
          <a:xfrm>
            <a:off x="726050" y="1765525"/>
            <a:ext cx="8114700" cy="406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Escribir </a:t>
            </a:r>
            <a:r>
              <a:rPr i="1" lang="es" sz="1800">
                <a:highlight>
                  <a:srgbClr val="3DFFBC"/>
                </a:highlight>
                <a:latin typeface="Helvetica Neue Light"/>
                <a:ea typeface="Helvetica Neue Light"/>
                <a:cs typeface="Helvetica Neue Light"/>
                <a:sym typeface="Helvetica Neue Light"/>
              </a:rPr>
              <a:t>git --version</a:t>
            </a:r>
            <a:r>
              <a:rPr lang="es" sz="1800">
                <a:highlight>
                  <a:srgbClr val="3DFFBC"/>
                </a:highlight>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y presionar enter</a:t>
            </a:r>
            <a:endParaRPr sz="1800">
              <a:latin typeface="Helvetica Neue Light"/>
              <a:ea typeface="Helvetica Neue Light"/>
              <a:cs typeface="Helvetica Neue Light"/>
              <a:sym typeface="Helvetica Neue Light"/>
            </a:endParaRPr>
          </a:p>
        </p:txBody>
      </p:sp>
      <p:graphicFrame>
        <p:nvGraphicFramePr>
          <p:cNvPr id="412" name="Google Shape;412;p66"/>
          <p:cNvGraphicFramePr/>
          <p:nvPr/>
        </p:nvGraphicFramePr>
        <p:xfrm>
          <a:off x="2048050" y="2736425"/>
          <a:ext cx="3000000" cy="3000000"/>
        </p:xfrm>
        <a:graphic>
          <a:graphicData uri="http://schemas.openxmlformats.org/drawingml/2006/table">
            <a:tbl>
              <a:tblPr>
                <a:noFill/>
                <a:tableStyleId>{E92BE533-41EB-463B-841A-ED5F4FA4BC3E}</a:tableStyleId>
              </a:tblPr>
              <a:tblGrid>
                <a:gridCol w="5047900"/>
              </a:tblGrid>
              <a:tr h="12700">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--version</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FFFFF"/>
                          </a:solidFill>
                          <a:highlight>
                            <a:schemeClr val="dk1"/>
                          </a:highlight>
                          <a:latin typeface="Didact Gothic"/>
                          <a:ea typeface="Didact Gothic"/>
                          <a:cs typeface="Didact Gothic"/>
                          <a:sym typeface="Didact Gothic"/>
                        </a:rPr>
                        <a:t>git version 2.17.1</a:t>
                      </a:r>
                      <a:endParaRPr sz="18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endParaRPr sz="1800">
                        <a:solidFill>
                          <a:srgbClr val="999999"/>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413" name="Google Shape;413;p66"/>
          <p:cNvPicPr preferRelativeResize="0"/>
          <p:nvPr/>
        </p:nvPicPr>
        <p:blipFill>
          <a:blip r:embed="rId4">
            <a:alphaModFix/>
          </a:blip>
          <a:stretch>
            <a:fillRect/>
          </a:stretch>
        </p:blipFill>
        <p:spPr>
          <a:xfrm>
            <a:off x="1336150" y="524625"/>
            <a:ext cx="640050" cy="640050"/>
          </a:xfrm>
          <a:prstGeom prst="rect">
            <a:avLst/>
          </a:prstGeom>
          <a:noFill/>
          <a:ln>
            <a:noFill/>
          </a:ln>
        </p:spPr>
      </p:pic>
      <p:pic>
        <p:nvPicPr>
          <p:cNvPr id="414" name="Google Shape;414;p66"/>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0" name="Google Shape;420;p67"/>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s" sz="3500">
                <a:solidFill>
                  <a:schemeClr val="dk1"/>
                </a:solidFill>
                <a:latin typeface="Anton"/>
                <a:ea typeface="Anton"/>
                <a:cs typeface="Anton"/>
                <a:sym typeface="Anton"/>
              </a:rPr>
              <a:t>Configurando Git por primera vez</a:t>
            </a:r>
            <a:endParaRPr i="1" sz="3500">
              <a:solidFill>
                <a:schemeClr val="dk1"/>
              </a:solidFill>
              <a:latin typeface="Anton"/>
              <a:ea typeface="Anton"/>
              <a:cs typeface="Anton"/>
              <a:sym typeface="Anton"/>
            </a:endParaRPr>
          </a:p>
          <a:p>
            <a:pPr indent="0" lvl="0" marL="0" rtl="0" algn="l">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sp>
        <p:nvSpPr>
          <p:cNvPr id="421" name="Google Shape;421;p67"/>
          <p:cNvSpPr txBox="1"/>
          <p:nvPr/>
        </p:nvSpPr>
        <p:spPr>
          <a:xfrm>
            <a:off x="1023600" y="1606750"/>
            <a:ext cx="7096800" cy="2421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rgbClr val="1C3643"/>
                </a:solidFill>
                <a:highlight>
                  <a:srgbClr val="3CEFAB"/>
                </a:highlight>
                <a:latin typeface="Helvetica Neue Light"/>
                <a:ea typeface="Helvetica Neue Light"/>
                <a:cs typeface="Helvetica Neue Light"/>
                <a:sym typeface="Helvetica Neue Light"/>
              </a:rPr>
              <a:t>Tu identidad</a:t>
            </a:r>
            <a:endParaRPr sz="1800">
              <a:solidFill>
                <a:srgbClr val="1C3643"/>
              </a:solidFill>
              <a:highlight>
                <a:srgbClr val="3CEFAB"/>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u="sng">
              <a:solidFill>
                <a:srgbClr val="1C364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rgbClr val="1C3643"/>
                </a:solidFill>
                <a:latin typeface="Helvetica Neue Light"/>
                <a:ea typeface="Helvetica Neue Light"/>
                <a:cs typeface="Helvetica Neue Light"/>
                <a:sym typeface="Helvetica Neue Light"/>
              </a:rPr>
              <a:t>Lo primero que deberías hacer cuando instalas Git es establecer tu </a:t>
            </a:r>
            <a:r>
              <a:rPr b="1" lang="es" sz="1800">
                <a:solidFill>
                  <a:srgbClr val="1C3643"/>
                </a:solidFill>
                <a:latin typeface="Helvetica Neue"/>
                <a:ea typeface="Helvetica Neue"/>
                <a:cs typeface="Helvetica Neue"/>
                <a:sym typeface="Helvetica Neue"/>
              </a:rPr>
              <a:t>nombre de usuario</a:t>
            </a:r>
            <a:r>
              <a:rPr lang="es" sz="1800">
                <a:solidFill>
                  <a:srgbClr val="1C3643"/>
                </a:solidFill>
                <a:latin typeface="Helvetica Neue Light"/>
                <a:ea typeface="Helvetica Neue Light"/>
                <a:cs typeface="Helvetica Neue Light"/>
                <a:sym typeface="Helvetica Neue Light"/>
              </a:rPr>
              <a:t> y </a:t>
            </a:r>
            <a:r>
              <a:rPr b="1" lang="es" sz="1800">
                <a:solidFill>
                  <a:srgbClr val="1C3643"/>
                </a:solidFill>
                <a:latin typeface="Helvetica Neue"/>
                <a:ea typeface="Helvetica Neue"/>
                <a:cs typeface="Helvetica Neue"/>
                <a:sym typeface="Helvetica Neue"/>
              </a:rPr>
              <a:t>dirección de correo electrónico</a:t>
            </a:r>
            <a:r>
              <a:rPr lang="es" sz="1800">
                <a:solidFill>
                  <a:srgbClr val="1C3643"/>
                </a:solidFill>
                <a:latin typeface="Helvetica Neue Light"/>
                <a:ea typeface="Helvetica Neue Light"/>
                <a:cs typeface="Helvetica Neue Light"/>
                <a:sym typeface="Helvetica Neue Light"/>
              </a:rPr>
              <a:t>. Esto es importante porque las confirmaciones de cambios (commits) en Git usan esta información, y es introducida de manera inmutable en los commits que envías.</a:t>
            </a:r>
            <a:endParaRPr sz="1800">
              <a:latin typeface="Helvetica Neue Light"/>
              <a:ea typeface="Helvetica Neue Light"/>
              <a:cs typeface="Helvetica Neue Light"/>
              <a:sym typeface="Helvetica Neue Light"/>
            </a:endParaRPr>
          </a:p>
        </p:txBody>
      </p:sp>
      <p:pic>
        <p:nvPicPr>
          <p:cNvPr id="422" name="Google Shape;422;p67"/>
          <p:cNvPicPr preferRelativeResize="0"/>
          <p:nvPr/>
        </p:nvPicPr>
        <p:blipFill>
          <a:blip r:embed="rId4">
            <a:alphaModFix/>
          </a:blip>
          <a:stretch>
            <a:fillRect/>
          </a:stretch>
        </p:blipFill>
        <p:spPr>
          <a:xfrm>
            <a:off x="449400" y="400530"/>
            <a:ext cx="900925" cy="900925"/>
          </a:xfrm>
          <a:prstGeom prst="rect">
            <a:avLst/>
          </a:prstGeom>
          <a:noFill/>
          <a:ln>
            <a:noFill/>
          </a:ln>
        </p:spPr>
      </p:pic>
      <p:pic>
        <p:nvPicPr>
          <p:cNvPr id="423" name="Google Shape;423;p67"/>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9" name="Google Shape;429;p68"/>
          <p:cNvSpPr txBox="1"/>
          <p:nvPr/>
        </p:nvSpPr>
        <p:spPr>
          <a:xfrm>
            <a:off x="1151125" y="377150"/>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s" sz="3500">
                <a:solidFill>
                  <a:schemeClr val="dk1"/>
                </a:solidFill>
                <a:latin typeface="Anton"/>
                <a:ea typeface="Anton"/>
                <a:cs typeface="Anton"/>
                <a:sym typeface="Anton"/>
              </a:rPr>
              <a:t>Configurando Git por primera vez</a:t>
            </a:r>
            <a:endParaRPr i="1" sz="3500">
              <a:solidFill>
                <a:schemeClr val="dk1"/>
              </a:solidFill>
              <a:latin typeface="Anton"/>
              <a:ea typeface="Anton"/>
              <a:cs typeface="Anton"/>
              <a:sym typeface="Anton"/>
            </a:endParaRPr>
          </a:p>
        </p:txBody>
      </p:sp>
      <p:sp>
        <p:nvSpPr>
          <p:cNvPr id="430" name="Google Shape;430;p68"/>
          <p:cNvSpPr txBox="1"/>
          <p:nvPr/>
        </p:nvSpPr>
        <p:spPr>
          <a:xfrm>
            <a:off x="1000225" y="1489800"/>
            <a:ext cx="7342200" cy="2405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DFFBC"/>
              </a:buClr>
              <a:buSzPts val="1800"/>
              <a:buFont typeface="Didact Gothic"/>
              <a:buChar char="●"/>
            </a:pPr>
            <a:r>
              <a:rPr b="1" lang="es" sz="1800">
                <a:latin typeface="Helvetica Neue"/>
                <a:ea typeface="Helvetica Neue"/>
                <a:cs typeface="Helvetica Neue"/>
                <a:sym typeface="Helvetica Neue"/>
              </a:rPr>
              <a:t>Paso 1</a:t>
            </a:r>
            <a:r>
              <a:rPr lang="es" sz="1800">
                <a:latin typeface="Helvetica Neue Light"/>
                <a:ea typeface="Helvetica Neue Light"/>
                <a:cs typeface="Helvetica Neue Light"/>
                <a:sym typeface="Helvetica Neue Light"/>
              </a:rPr>
              <a:t>: Elegir un nombre de usuario que recuerdes fácil, y el email que </a:t>
            </a:r>
            <a:r>
              <a:rPr b="1" lang="es" sz="1800">
                <a:solidFill>
                  <a:srgbClr val="FF00FF"/>
                </a:solidFill>
                <a:latin typeface="Helvetica Neue"/>
                <a:ea typeface="Helvetica Neue"/>
                <a:cs typeface="Helvetica Neue"/>
                <a:sym typeface="Helvetica Neue"/>
              </a:rPr>
              <a:t>se usará en Github</a:t>
            </a:r>
            <a:r>
              <a:rPr b="1" lang="es" sz="1800">
                <a:latin typeface="Helvetica Neue"/>
                <a:ea typeface="Helvetica Neue"/>
                <a:cs typeface="Helvetica Neue"/>
                <a:sym typeface="Helvetica Neue"/>
              </a:rPr>
              <a:t>. </a:t>
            </a:r>
            <a:endParaRPr b="1" sz="1800">
              <a:latin typeface="Helvetica Neue"/>
              <a:ea typeface="Helvetica Neue"/>
              <a:cs typeface="Helvetica Neue"/>
              <a:sym typeface="Helvetica Neue"/>
            </a:endParaRPr>
          </a:p>
          <a:p>
            <a:pPr indent="0" lvl="0" marL="45720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Didact Gothic"/>
              <a:buChar char="●"/>
            </a:pPr>
            <a:r>
              <a:rPr b="1" lang="es" sz="1800">
                <a:latin typeface="Helvetica Neue"/>
                <a:ea typeface="Helvetica Neue"/>
                <a:cs typeface="Helvetica Neue"/>
                <a:sym typeface="Helvetica Neue"/>
              </a:rPr>
              <a:t>Paso 2:</a:t>
            </a:r>
            <a:r>
              <a:rPr lang="es" sz="1800">
                <a:latin typeface="Helvetica Neue Light"/>
                <a:ea typeface="Helvetica Neue Light"/>
                <a:cs typeface="Helvetica Neue Light"/>
                <a:sym typeface="Helvetica Neue Light"/>
              </a:rPr>
              <a:t>  Establecer el nombre con el comando: </a:t>
            </a:r>
            <a:endParaRPr sz="1800">
              <a:latin typeface="Helvetica Neue Light"/>
              <a:ea typeface="Helvetica Neue Light"/>
              <a:cs typeface="Helvetica Neue Light"/>
              <a:sym typeface="Helvetica Neue Light"/>
            </a:endParaRPr>
          </a:p>
          <a:p>
            <a:pPr indent="0" lvl="0" marL="457200" rtl="0" algn="l">
              <a:lnSpc>
                <a:spcPct val="150000"/>
              </a:lnSpc>
              <a:spcBef>
                <a:spcPts val="0"/>
              </a:spcBef>
              <a:spcAft>
                <a:spcPts val="0"/>
              </a:spcAft>
              <a:buNone/>
            </a:pPr>
            <a:r>
              <a:rPr b="1" lang="es" sz="1800">
                <a:latin typeface="Helvetica Neue"/>
                <a:ea typeface="Helvetica Neue"/>
                <a:cs typeface="Helvetica Neue"/>
                <a:sym typeface="Helvetica Neue"/>
              </a:rPr>
              <a:t>git config --global user.name "Nombre Apellido"</a:t>
            </a:r>
            <a:endParaRPr b="1" sz="1800">
              <a:latin typeface="Helvetica Neue"/>
              <a:ea typeface="Helvetica Neue"/>
              <a:cs typeface="Helvetica Neue"/>
              <a:sym typeface="Helvetica Neue"/>
            </a:endParaRPr>
          </a:p>
          <a:p>
            <a:pPr indent="0" lvl="0" marL="45720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Didact Gothic"/>
              <a:buChar char="●"/>
            </a:pPr>
            <a:r>
              <a:rPr b="1" lang="es" sz="1800">
                <a:latin typeface="Helvetica Neue"/>
                <a:ea typeface="Helvetica Neue"/>
                <a:cs typeface="Helvetica Neue"/>
                <a:sym typeface="Helvetica Neue"/>
              </a:rPr>
              <a:t>Paso 3:</a:t>
            </a:r>
            <a:r>
              <a:rPr lang="es" sz="1800">
                <a:latin typeface="Helvetica Neue Light"/>
                <a:ea typeface="Helvetica Neue Light"/>
                <a:cs typeface="Helvetica Neue Light"/>
                <a:sym typeface="Helvetica Neue Light"/>
              </a:rPr>
              <a:t> Establecer el correo a usar con el comando.  </a:t>
            </a:r>
            <a:endParaRPr sz="1800">
              <a:latin typeface="Helvetica Neue Light"/>
              <a:ea typeface="Helvetica Neue Light"/>
              <a:cs typeface="Helvetica Neue Light"/>
              <a:sym typeface="Helvetica Neue Light"/>
            </a:endParaRPr>
          </a:p>
          <a:p>
            <a:pPr indent="0" lvl="0" marL="457200" rtl="0" algn="l">
              <a:lnSpc>
                <a:spcPct val="150000"/>
              </a:lnSpc>
              <a:spcBef>
                <a:spcPts val="0"/>
              </a:spcBef>
              <a:spcAft>
                <a:spcPts val="0"/>
              </a:spcAft>
              <a:buNone/>
            </a:pPr>
            <a:r>
              <a:rPr b="1" lang="es" sz="1800">
                <a:latin typeface="Helvetica Neue"/>
                <a:ea typeface="Helvetica Neue"/>
                <a:cs typeface="Helvetica Neue"/>
                <a:sym typeface="Helvetica Neue"/>
              </a:rPr>
              <a:t>git config --global user.email johndoe@example.com</a:t>
            </a:r>
            <a:endParaRPr b="1" sz="1800">
              <a:latin typeface="Helvetica Neue"/>
              <a:ea typeface="Helvetica Neue"/>
              <a:cs typeface="Helvetica Neue"/>
              <a:sym typeface="Helvetica Neue"/>
            </a:endParaRPr>
          </a:p>
        </p:txBody>
      </p:sp>
      <p:pic>
        <p:nvPicPr>
          <p:cNvPr id="431" name="Google Shape;431;p68"/>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pic>
        <p:nvPicPr>
          <p:cNvPr id="432" name="Google Shape;432;p68"/>
          <p:cNvPicPr preferRelativeResize="0"/>
          <p:nvPr/>
        </p:nvPicPr>
        <p:blipFill>
          <a:blip r:embed="rId5">
            <a:alphaModFix/>
          </a:blip>
          <a:stretch>
            <a:fillRect/>
          </a:stretch>
        </p:blipFill>
        <p:spPr>
          <a:xfrm>
            <a:off x="449400" y="400530"/>
            <a:ext cx="900925" cy="900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8" name="Google Shape;438;p69"/>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s" sz="3500">
                <a:solidFill>
                  <a:schemeClr val="dk1"/>
                </a:solidFill>
                <a:latin typeface="Anton"/>
                <a:ea typeface="Anton"/>
                <a:cs typeface="Anton"/>
                <a:sym typeface="Anton"/>
              </a:rPr>
              <a:t>Configurando Git por primera vez</a:t>
            </a:r>
            <a:endParaRPr i="1" sz="3500">
              <a:solidFill>
                <a:schemeClr val="dk1"/>
              </a:solidFill>
              <a:latin typeface="Anton"/>
              <a:ea typeface="Anton"/>
              <a:cs typeface="Anton"/>
              <a:sym typeface="Anton"/>
            </a:endParaRPr>
          </a:p>
        </p:txBody>
      </p:sp>
      <p:graphicFrame>
        <p:nvGraphicFramePr>
          <p:cNvPr id="439" name="Google Shape;439;p69"/>
          <p:cNvGraphicFramePr/>
          <p:nvPr/>
        </p:nvGraphicFramePr>
        <p:xfrm>
          <a:off x="760475" y="2373025"/>
          <a:ext cx="3000000" cy="3000000"/>
        </p:xfrm>
        <a:graphic>
          <a:graphicData uri="http://schemas.openxmlformats.org/drawingml/2006/table">
            <a:tbl>
              <a:tblPr>
                <a:noFill/>
                <a:tableStyleId>{E92BE533-41EB-463B-841A-ED5F4FA4BC3E}</a:tableStyleId>
              </a:tblPr>
              <a:tblGrid>
                <a:gridCol w="7993975"/>
              </a:tblGrid>
              <a:tr h="12700">
                <a:tc>
                  <a:txBody>
                    <a:bodyPr/>
                    <a:lstStyle/>
                    <a:p>
                      <a:pPr indent="0" lvl="0" marL="0" rtl="0" algn="l">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2*/</a:t>
                      </a:r>
                      <a:endParaRPr sz="1800">
                        <a:solidFill>
                          <a:srgbClr val="00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config --global user.name "John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3*/</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a:t>
                      </a:r>
                      <a:r>
                        <a:rPr b="1" lang="es" sz="1800">
                          <a:solidFill>
                            <a:srgbClr val="FF00FF"/>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config --global user.email johndoe@example.com</a:t>
                      </a:r>
                      <a:endParaRPr sz="1800">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40" name="Google Shape;440;p69"/>
          <p:cNvSpPr txBox="1"/>
          <p:nvPr/>
        </p:nvSpPr>
        <p:spPr>
          <a:xfrm>
            <a:off x="2531925" y="1544125"/>
            <a:ext cx="4838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Comprobamos los pasos en nuestra consola. </a:t>
            </a:r>
            <a:endParaRPr sz="1800">
              <a:latin typeface="Helvetica Neue Light"/>
              <a:ea typeface="Helvetica Neue Light"/>
              <a:cs typeface="Helvetica Neue Light"/>
              <a:sym typeface="Helvetica Neue Light"/>
            </a:endParaRPr>
          </a:p>
        </p:txBody>
      </p:sp>
      <p:pic>
        <p:nvPicPr>
          <p:cNvPr id="441" name="Google Shape;441;p69"/>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pic>
        <p:nvPicPr>
          <p:cNvPr id="442" name="Google Shape;442;p69"/>
          <p:cNvPicPr preferRelativeResize="0"/>
          <p:nvPr/>
        </p:nvPicPr>
        <p:blipFill>
          <a:blip r:embed="rId5">
            <a:alphaModFix/>
          </a:blip>
          <a:stretch>
            <a:fillRect/>
          </a:stretch>
        </p:blipFill>
        <p:spPr>
          <a:xfrm>
            <a:off x="449400" y="400530"/>
            <a:ext cx="900925" cy="900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8" name="Google Shape;448;p70"/>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s" sz="3500">
                <a:solidFill>
                  <a:schemeClr val="dk1"/>
                </a:solidFill>
                <a:latin typeface="Anton"/>
                <a:ea typeface="Anton"/>
                <a:cs typeface="Anton"/>
                <a:sym typeface="Anton"/>
              </a:rPr>
              <a:t>Comprobando tu configuración</a:t>
            </a:r>
            <a:endParaRPr i="1" sz="3500">
              <a:solidFill>
                <a:schemeClr val="dk1"/>
              </a:solidFill>
              <a:latin typeface="Anton"/>
              <a:ea typeface="Anton"/>
              <a:cs typeface="Anton"/>
              <a:sym typeface="Anton"/>
            </a:endParaRPr>
          </a:p>
          <a:p>
            <a:pPr indent="0" lvl="0" marL="0" rtl="0" algn="l">
              <a:lnSpc>
                <a:spcPct val="115000"/>
              </a:lnSpc>
              <a:spcBef>
                <a:spcPts val="600"/>
              </a:spcBef>
              <a:spcAft>
                <a:spcPts val="300"/>
              </a:spcAft>
              <a:buNone/>
            </a:pPr>
            <a:r>
              <a:t/>
            </a:r>
            <a:endParaRPr i="1" sz="4000">
              <a:solidFill>
                <a:schemeClr val="dk1"/>
              </a:solidFill>
              <a:latin typeface="Anton"/>
              <a:ea typeface="Anton"/>
              <a:cs typeface="Anton"/>
              <a:sym typeface="Anton"/>
            </a:endParaRPr>
          </a:p>
        </p:txBody>
      </p:sp>
      <p:graphicFrame>
        <p:nvGraphicFramePr>
          <p:cNvPr id="449" name="Google Shape;449;p70"/>
          <p:cNvGraphicFramePr/>
          <p:nvPr/>
        </p:nvGraphicFramePr>
        <p:xfrm>
          <a:off x="1239600" y="2310675"/>
          <a:ext cx="3000000" cy="3000000"/>
        </p:xfrm>
        <a:graphic>
          <a:graphicData uri="http://schemas.openxmlformats.org/drawingml/2006/table">
            <a:tbl>
              <a:tblPr>
                <a:noFill/>
                <a:tableStyleId>{E92BE533-41EB-463B-841A-ED5F4FA4BC3E}</a:tableStyleId>
              </a:tblPr>
              <a:tblGrid>
                <a:gridCol w="5981050"/>
              </a:tblGrid>
              <a:tr h="2536825">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 </a:t>
                      </a:r>
                      <a:r>
                        <a:rPr lang="es" sz="1800">
                          <a:solidFill>
                            <a:srgbClr val="F3F3F3"/>
                          </a:solidFill>
                          <a:highlight>
                            <a:srgbClr val="000000"/>
                          </a:highlight>
                          <a:latin typeface="Didact Gothic"/>
                          <a:ea typeface="Didact Gothic"/>
                          <a:cs typeface="Didact Gothic"/>
                          <a:sym typeface="Didact Gothic"/>
                        </a:rPr>
                        <a:t>git config --list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user.name=John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user.email=johndoe@example.com</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color.status=auto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color.branch=auto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color.interactive=auto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color.diff=auto</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50" name="Google Shape;450;p70"/>
          <p:cNvSpPr txBox="1"/>
          <p:nvPr/>
        </p:nvSpPr>
        <p:spPr>
          <a:xfrm>
            <a:off x="430300" y="1333925"/>
            <a:ext cx="8457000" cy="618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Vamos a comprobar si guardamos bien el usuario usando el comando: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i="1" lang="es" sz="1800">
                <a:highlight>
                  <a:srgbClr val="3DFFBC"/>
                </a:highlight>
                <a:latin typeface="Helvetica Neue Light"/>
                <a:ea typeface="Helvetica Neue Light"/>
                <a:cs typeface="Helvetica Neue Light"/>
                <a:sym typeface="Helvetica Neue Light"/>
              </a:rPr>
              <a:t>git config --list</a:t>
            </a:r>
            <a:endParaRPr i="1" sz="1800">
              <a:highlight>
                <a:srgbClr val="3DFFBC"/>
              </a:highlight>
              <a:latin typeface="Helvetica Neue Light"/>
              <a:ea typeface="Helvetica Neue Light"/>
              <a:cs typeface="Helvetica Neue Light"/>
              <a:sym typeface="Helvetica Neue Light"/>
            </a:endParaRPr>
          </a:p>
        </p:txBody>
      </p:sp>
      <p:pic>
        <p:nvPicPr>
          <p:cNvPr id="451" name="Google Shape;451;p70"/>
          <p:cNvPicPr preferRelativeResize="0"/>
          <p:nvPr/>
        </p:nvPicPr>
        <p:blipFill>
          <a:blip r:embed="rId4">
            <a:alphaModFix/>
          </a:blip>
          <a:stretch>
            <a:fillRect/>
          </a:stretch>
        </p:blipFill>
        <p:spPr>
          <a:xfrm>
            <a:off x="771625" y="538975"/>
            <a:ext cx="640050" cy="640050"/>
          </a:xfrm>
          <a:prstGeom prst="rect">
            <a:avLst/>
          </a:prstGeom>
          <a:noFill/>
          <a:ln>
            <a:noFill/>
          </a:ln>
        </p:spPr>
      </p:pic>
      <p:pic>
        <p:nvPicPr>
          <p:cNvPr id="452" name="Google Shape;452;p70"/>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8" name="Google Shape;458;p71"/>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s" sz="3500">
                <a:solidFill>
                  <a:schemeClr val="dk1"/>
                </a:solidFill>
                <a:latin typeface="Anton"/>
                <a:ea typeface="Anton"/>
                <a:cs typeface="Anton"/>
                <a:sym typeface="Anton"/>
              </a:rPr>
              <a:t>Comprobando tu configuración</a:t>
            </a:r>
            <a:endParaRPr i="1" sz="3500">
              <a:solidFill>
                <a:schemeClr val="dk1"/>
              </a:solidFill>
              <a:latin typeface="Anton"/>
              <a:ea typeface="Anton"/>
              <a:cs typeface="Anton"/>
              <a:sym typeface="Anton"/>
            </a:endParaRPr>
          </a:p>
          <a:p>
            <a:pPr indent="0" lvl="0" marL="0" rtl="0" algn="l">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graphicFrame>
        <p:nvGraphicFramePr>
          <p:cNvPr id="459" name="Google Shape;459;p71"/>
          <p:cNvGraphicFramePr/>
          <p:nvPr/>
        </p:nvGraphicFramePr>
        <p:xfrm>
          <a:off x="1489425" y="2812825"/>
          <a:ext cx="3000000" cy="3000000"/>
        </p:xfrm>
        <a:graphic>
          <a:graphicData uri="http://schemas.openxmlformats.org/drawingml/2006/table">
            <a:tbl>
              <a:tblPr>
                <a:noFill/>
                <a:tableStyleId>{E92BE533-41EB-463B-841A-ED5F4FA4BC3E}</a:tableStyleId>
              </a:tblPr>
              <a:tblGrid>
                <a:gridCol w="5731200"/>
              </a:tblGrid>
              <a:tr h="12700">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 ~</a:t>
                      </a:r>
                      <a:r>
                        <a:rPr lang="es" sz="1800">
                          <a:solidFill>
                            <a:srgbClr val="F3F3F3"/>
                          </a:solidFill>
                          <a:highlight>
                            <a:srgbClr val="000000"/>
                          </a:highlight>
                          <a:latin typeface="Didact Gothic"/>
                          <a:ea typeface="Didact Gothic"/>
                          <a:cs typeface="Didact Gothic"/>
                          <a:sym typeface="Didact Gothic"/>
                        </a:rPr>
                        <a:t>$ git config user.name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John Doe</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0" name="Google Shape;460;p71"/>
          <p:cNvSpPr txBox="1"/>
          <p:nvPr/>
        </p:nvSpPr>
        <p:spPr>
          <a:xfrm>
            <a:off x="726050" y="1679263"/>
            <a:ext cx="7853700" cy="909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Puedes también comprobar </a:t>
            </a:r>
            <a:r>
              <a:rPr lang="es" sz="1800">
                <a:latin typeface="Helvetica Neue Light"/>
                <a:ea typeface="Helvetica Neue Light"/>
                <a:cs typeface="Helvetica Neue Light"/>
                <a:sym typeface="Helvetica Neue Light"/>
              </a:rPr>
              <a:t>qué valor tiene la clave nombre en Git </a:t>
            </a:r>
            <a:r>
              <a:rPr lang="es" sz="1800">
                <a:latin typeface="Helvetica Neue Light"/>
                <a:ea typeface="Helvetica Neue Light"/>
                <a:cs typeface="Helvetica Neue Light"/>
                <a:sym typeface="Helvetica Neue Light"/>
              </a:rPr>
              <a:t>ejecutando: </a:t>
            </a:r>
            <a:r>
              <a:rPr i="1" lang="es" sz="1800">
                <a:highlight>
                  <a:srgbClr val="3DFFBC"/>
                </a:highlight>
                <a:latin typeface="Helvetica Neue Light"/>
                <a:ea typeface="Helvetica Neue Light"/>
                <a:cs typeface="Helvetica Neue Light"/>
                <a:sym typeface="Helvetica Neue Light"/>
              </a:rPr>
              <a:t>git config user.name</a:t>
            </a:r>
            <a:endParaRPr i="1" sz="1800">
              <a:highlight>
                <a:srgbClr val="3DFFBC"/>
              </a:highlight>
              <a:latin typeface="Helvetica Neue Light"/>
              <a:ea typeface="Helvetica Neue Light"/>
              <a:cs typeface="Helvetica Neue Light"/>
              <a:sym typeface="Helvetica Neue Light"/>
            </a:endParaRPr>
          </a:p>
        </p:txBody>
      </p:sp>
      <p:sp>
        <p:nvSpPr>
          <p:cNvPr id="461" name="Google Shape;461;p71"/>
          <p:cNvSpPr txBox="1"/>
          <p:nvPr/>
        </p:nvSpPr>
        <p:spPr>
          <a:xfrm>
            <a:off x="726050" y="3715913"/>
            <a:ext cx="7853700" cy="90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Puedes consultar de la misma manera </a:t>
            </a:r>
            <a:r>
              <a:rPr i="1" lang="es" sz="1800">
                <a:highlight>
                  <a:srgbClr val="3CEFAB"/>
                </a:highlight>
                <a:latin typeface="Helvetica Neue Light"/>
                <a:ea typeface="Helvetica Neue Light"/>
                <a:cs typeface="Helvetica Neue Light"/>
                <a:sym typeface="Helvetica Neue Light"/>
              </a:rPr>
              <a:t>user.email</a:t>
            </a:r>
            <a:endParaRPr i="1" sz="1800">
              <a:highlight>
                <a:srgbClr val="3CEFAB"/>
              </a:highlight>
              <a:latin typeface="Helvetica Neue Light"/>
              <a:ea typeface="Helvetica Neue Light"/>
              <a:cs typeface="Helvetica Neue Light"/>
              <a:sym typeface="Helvetica Neue Light"/>
            </a:endParaRPr>
          </a:p>
        </p:txBody>
      </p:sp>
      <p:pic>
        <p:nvPicPr>
          <p:cNvPr id="462" name="Google Shape;462;p71"/>
          <p:cNvPicPr preferRelativeResize="0"/>
          <p:nvPr/>
        </p:nvPicPr>
        <p:blipFill>
          <a:blip r:embed="rId4">
            <a:alphaModFix/>
          </a:blip>
          <a:stretch>
            <a:fillRect/>
          </a:stretch>
        </p:blipFill>
        <p:spPr>
          <a:xfrm>
            <a:off x="1000225" y="538975"/>
            <a:ext cx="640050" cy="640050"/>
          </a:xfrm>
          <a:prstGeom prst="rect">
            <a:avLst/>
          </a:prstGeom>
          <a:noFill/>
          <a:ln>
            <a:noFill/>
          </a:ln>
        </p:spPr>
      </p:pic>
      <p:pic>
        <p:nvPicPr>
          <p:cNvPr id="463" name="Google Shape;463;p71"/>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9" name="Google Shape;469;p72"/>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s" sz="4000">
                <a:solidFill>
                  <a:schemeClr val="dk1"/>
                </a:solidFill>
                <a:latin typeface="Anton"/>
                <a:ea typeface="Anton"/>
                <a:cs typeface="Anton"/>
                <a:sym typeface="Anton"/>
              </a:rPr>
              <a:t>Obteniendo Ayuda</a:t>
            </a:r>
            <a:endParaRPr i="1" sz="4000">
              <a:solidFill>
                <a:schemeClr val="dk1"/>
              </a:solidFill>
              <a:latin typeface="Anton"/>
              <a:ea typeface="Anton"/>
              <a:cs typeface="Anton"/>
              <a:sym typeface="Anton"/>
            </a:endParaRPr>
          </a:p>
          <a:p>
            <a:pPr indent="0" lvl="0" marL="0" rtl="0" algn="ctr">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ctr">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graphicFrame>
        <p:nvGraphicFramePr>
          <p:cNvPr id="470" name="Google Shape;470;p72"/>
          <p:cNvGraphicFramePr/>
          <p:nvPr/>
        </p:nvGraphicFramePr>
        <p:xfrm>
          <a:off x="1796750" y="3031100"/>
          <a:ext cx="3000000" cy="3000000"/>
        </p:xfrm>
        <a:graphic>
          <a:graphicData uri="http://schemas.openxmlformats.org/drawingml/2006/table">
            <a:tbl>
              <a:tblPr>
                <a:noFill/>
                <a:tableStyleId>{E92BE533-41EB-463B-841A-ED5F4FA4BC3E}</a:tableStyleId>
              </a:tblPr>
              <a:tblGrid>
                <a:gridCol w="5731200"/>
              </a:tblGrid>
              <a:tr h="12700">
                <a:tc>
                  <a:txBody>
                    <a:bodyPr/>
                    <a:lstStyle/>
                    <a:p>
                      <a:pPr indent="0" lvl="0" marL="0" rtl="0" algn="l">
                        <a:spcBef>
                          <a:spcPts val="0"/>
                        </a:spcBef>
                        <a:spcAft>
                          <a:spcPts val="0"/>
                        </a:spcAft>
                        <a:buNone/>
                      </a:pPr>
                      <a:r>
                        <a:rPr lang="es" sz="1800">
                          <a:solidFill>
                            <a:srgbClr val="666666"/>
                          </a:solidFill>
                          <a:highlight>
                            <a:srgbClr val="000000"/>
                          </a:highlight>
                          <a:latin typeface="Didact Gothic"/>
                          <a:ea typeface="Didact Gothic"/>
                          <a:cs typeface="Didact Gothic"/>
                          <a:sym typeface="Didact Gothic"/>
                        </a:rPr>
                        <a:t>/*Los tres comandos que disparan la ayuda de Git*/</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help config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config --help</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man git-config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71" name="Google Shape;471;p72"/>
          <p:cNvSpPr txBox="1"/>
          <p:nvPr/>
        </p:nvSpPr>
        <p:spPr>
          <a:xfrm>
            <a:off x="544400" y="1519525"/>
            <a:ext cx="8235900" cy="1288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sz="1800">
              <a:latin typeface="Helvetica Neue Light"/>
              <a:ea typeface="Helvetica Neue Light"/>
              <a:cs typeface="Helvetica Neue Light"/>
              <a:sym typeface="Helvetica Neue Light"/>
            </a:endParaRPr>
          </a:p>
        </p:txBody>
      </p:sp>
      <p:pic>
        <p:nvPicPr>
          <p:cNvPr id="472" name="Google Shape;472;p72"/>
          <p:cNvPicPr preferRelativeResize="0"/>
          <p:nvPr/>
        </p:nvPicPr>
        <p:blipFill>
          <a:blip r:embed="rId4">
            <a:alphaModFix/>
          </a:blip>
          <a:stretch>
            <a:fillRect/>
          </a:stretch>
        </p:blipFill>
        <p:spPr>
          <a:xfrm>
            <a:off x="1421775" y="459750"/>
            <a:ext cx="901725" cy="901725"/>
          </a:xfrm>
          <a:prstGeom prst="rect">
            <a:avLst/>
          </a:prstGeom>
          <a:noFill/>
          <a:ln>
            <a:noFill/>
          </a:ln>
        </p:spPr>
      </p:pic>
      <p:pic>
        <p:nvPicPr>
          <p:cNvPr id="473" name="Google Shape;473;p72"/>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477" name="Shape 477"/>
        <p:cNvGrpSpPr/>
        <p:nvPr/>
      </p:nvGrpSpPr>
      <p:grpSpPr>
        <a:xfrm>
          <a:off x="0" y="0"/>
          <a:ext cx="0" cy="0"/>
          <a:chOff x="0" y="0"/>
          <a:chExt cx="0" cy="0"/>
        </a:xfrm>
      </p:grpSpPr>
      <p:pic>
        <p:nvPicPr>
          <p:cNvPr id="478" name="Google Shape;478;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9" name="Google Shape;479;p73"/>
          <p:cNvSpPr txBox="1"/>
          <p:nvPr/>
        </p:nvSpPr>
        <p:spPr>
          <a:xfrm>
            <a:off x="839413" y="2200925"/>
            <a:ext cx="7312800" cy="1596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Hasta el momento aprendimos los primeros pasos en GIT.</a:t>
            </a:r>
            <a:r>
              <a:rPr lang="es" sz="1800">
                <a:solidFill>
                  <a:schemeClr val="dk1"/>
                </a:solidFill>
                <a:latin typeface="Helvetica Neue Light"/>
                <a:ea typeface="Helvetica Neue Light"/>
                <a:cs typeface="Helvetica Neue Light"/>
                <a:sym typeface="Helvetica Neue Light"/>
              </a:rPr>
              <a:t> Tenemos  funcionando en el sistema una versión de Git configurada con tu identidad. Es el momento de aprender algunos fundamentos de Git.</a:t>
            </a:r>
            <a:br>
              <a:rPr lang="es" sz="1800">
                <a:solidFill>
                  <a:schemeClr val="dk1"/>
                </a:solidFill>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p:txBody>
      </p:sp>
      <p:sp>
        <p:nvSpPr>
          <p:cNvPr id="480" name="Google Shape;480;p73"/>
          <p:cNvSpPr txBox="1"/>
          <p:nvPr/>
        </p:nvSpPr>
        <p:spPr>
          <a:xfrm>
            <a:off x="975600" y="215625"/>
            <a:ext cx="7040400" cy="112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t/>
            </a:r>
            <a:endParaRPr i="1" sz="4000">
              <a:solidFill>
                <a:schemeClr val="dk1"/>
              </a:solidFill>
              <a:latin typeface="Anton"/>
              <a:ea typeface="Anton"/>
              <a:cs typeface="Anton"/>
              <a:sym typeface="Anton"/>
            </a:endParaRPr>
          </a:p>
        </p:txBody>
      </p:sp>
      <p:pic>
        <p:nvPicPr>
          <p:cNvPr id="481" name="Google Shape;481;p73"/>
          <p:cNvPicPr preferRelativeResize="0"/>
          <p:nvPr/>
        </p:nvPicPr>
        <p:blipFill rotWithShape="1">
          <a:blip r:embed="rId4">
            <a:alphaModFix/>
          </a:blip>
          <a:srcRect b="0" l="0" r="0" t="0"/>
          <a:stretch/>
        </p:blipFill>
        <p:spPr>
          <a:xfrm>
            <a:off x="3902538" y="479425"/>
            <a:ext cx="1186525" cy="1186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74"/>
          <p:cNvSpPr txBox="1"/>
          <p:nvPr/>
        </p:nvSpPr>
        <p:spPr>
          <a:xfrm>
            <a:off x="852175" y="1333425"/>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Con lo visto en clase hasta ahora </a:t>
            </a:r>
            <a:br>
              <a:rPr i="1" lang="es" sz="2000">
                <a:solidFill>
                  <a:schemeClr val="lt1"/>
                </a:solidFill>
                <a:latin typeface="Helvetica Neue Light"/>
                <a:ea typeface="Helvetica Neue Light"/>
                <a:cs typeface="Helvetica Neue Light"/>
                <a:sym typeface="Helvetica Neue Light"/>
              </a:rPr>
            </a:br>
            <a:r>
              <a:rPr i="1" lang="es" sz="2000">
                <a:solidFill>
                  <a:schemeClr val="lt1"/>
                </a:solidFill>
                <a:latin typeface="Helvetica Neue Light"/>
                <a:ea typeface="Helvetica Neue Light"/>
                <a:cs typeface="Helvetica Neue Light"/>
                <a:sym typeface="Helvetica Neue Light"/>
              </a:rPr>
              <a:t>¿cuál podrían decir que es la diferencia principal entre </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s" sz="2000">
                <a:solidFill>
                  <a:srgbClr val="FF00FF"/>
                </a:solidFill>
                <a:latin typeface="Helvetica Neue Light"/>
                <a:ea typeface="Helvetica Neue Light"/>
                <a:cs typeface="Helvetica Neue Light"/>
                <a:sym typeface="Helvetica Neue Light"/>
              </a:rPr>
              <a:t>GIT y GitHub?</a:t>
            </a:r>
            <a:endParaRPr i="1" sz="2000">
              <a:solidFill>
                <a:srgbClr val="FF00FF"/>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3600"/>
              <a:buFont typeface="Arial"/>
              <a:buNone/>
            </a:pPr>
            <a:r>
              <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None/>
            </a:pPr>
            <a:br>
              <a:rPr lang="es" sz="2000">
                <a:solidFill>
                  <a:schemeClr val="lt1"/>
                </a:solidFill>
                <a:latin typeface="Helvetica Neue Light"/>
                <a:ea typeface="Helvetica Neue Light"/>
                <a:cs typeface="Helvetica Neue Light"/>
                <a:sym typeface="Helvetica Neue Light"/>
              </a:rPr>
            </a:br>
            <a:r>
              <a:rPr lang="es" sz="1600" u="sng">
                <a:solidFill>
                  <a:schemeClr val="lt1"/>
                </a:solidFill>
                <a:latin typeface="Helvetica Neue Light"/>
                <a:ea typeface="Helvetica Neue Light"/>
                <a:cs typeface="Helvetica Neue Light"/>
                <a:sym typeface="Helvetica Neue Light"/>
              </a:rPr>
              <a:t>CONTESTA EN EL CHAT DE ZOOM</a:t>
            </a:r>
            <a:endParaRPr sz="2000">
              <a:solidFill>
                <a:srgbClr val="E8E7E3"/>
              </a:solidFill>
              <a:latin typeface="Helvetica Neue Light"/>
              <a:ea typeface="Helvetica Neue Light"/>
              <a:cs typeface="Helvetica Neue Light"/>
              <a:sym typeface="Helvetica Neue Light"/>
            </a:endParaRPr>
          </a:p>
        </p:txBody>
      </p:sp>
      <p:pic>
        <p:nvPicPr>
          <p:cNvPr id="487" name="Google Shape;487;p74"/>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91" name="Shape 491"/>
        <p:cNvGrpSpPr/>
        <p:nvPr/>
      </p:nvGrpSpPr>
      <p:grpSpPr>
        <a:xfrm>
          <a:off x="0" y="0"/>
          <a:ext cx="0" cy="0"/>
          <a:chOff x="0" y="0"/>
          <a:chExt cx="0" cy="0"/>
        </a:xfrm>
      </p:grpSpPr>
      <p:sp>
        <p:nvSpPr>
          <p:cNvPr id="492" name="Google Shape;492;p7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Creando repositorios</a:t>
            </a:r>
            <a:endParaRPr b="0" i="1" sz="3600" u="none" cap="none" strike="noStrike">
              <a:solidFill>
                <a:srgbClr val="121212"/>
              </a:solidFill>
              <a:latin typeface="Anton"/>
              <a:ea typeface="Anton"/>
              <a:cs typeface="Anton"/>
              <a:sym typeface="Anton"/>
            </a:endParaRPr>
          </a:p>
        </p:txBody>
      </p:sp>
      <p:pic>
        <p:nvPicPr>
          <p:cNvPr id="493" name="Google Shape;493;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40"/>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8" name="Google Shape;168;p4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 name="Google Shape;169;p40"/>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0" name="Google Shape;170;p40"/>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1" name="Google Shape;171;p40"/>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2" name="Google Shape;172;p40"/>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3" name="Google Shape;173;p40"/>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4" name="Google Shape;174;p40"/>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0"/>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6" name="Google Shape;176;p40"/>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7" name="Google Shape;177;p40"/>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8" name="Google Shape;178;p40"/>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9" name="Google Shape;179;p40"/>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0" name="Google Shape;180;p40"/>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1" name="Google Shape;181;p4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p:txBody>
      </p:sp>
      <p:sp>
        <p:nvSpPr>
          <p:cNvPr id="182" name="Google Shape;182;p40"/>
          <p:cNvSpPr/>
          <p:nvPr/>
        </p:nvSpPr>
        <p:spPr>
          <a:xfrm>
            <a:off x="616217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Clase 17</a:t>
            </a:r>
            <a:endParaRPr b="0" i="0" sz="1400" u="none" cap="none" strike="noStrike">
              <a:solidFill>
                <a:srgbClr val="000000"/>
              </a:solidFill>
              <a:latin typeface="Arial"/>
              <a:ea typeface="Arial"/>
              <a:cs typeface="Arial"/>
              <a:sym typeface="Arial"/>
            </a:endParaRPr>
          </a:p>
        </p:txBody>
      </p:sp>
      <p:sp>
        <p:nvSpPr>
          <p:cNvPr id="183" name="Google Shape;183;p40"/>
          <p:cNvSpPr txBox="1"/>
          <p:nvPr/>
        </p:nvSpPr>
        <p:spPr>
          <a:xfrm>
            <a:off x="14260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cxnSp>
        <p:nvCxnSpPr>
          <p:cNvPr id="184" name="Google Shape;184;p40"/>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40"/>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6" name="Google Shape;186;p40"/>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40"/>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8" name="Google Shape;188;p40"/>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89" name="Google Shape;189;p4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0" name="Google Shape;190;p40"/>
          <p:cNvSpPr txBox="1"/>
          <p:nvPr/>
        </p:nvSpPr>
        <p:spPr>
          <a:xfrm>
            <a:off x="14202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dk1"/>
                </a:solidFill>
                <a:latin typeface="Helvetica Neue"/>
                <a:ea typeface="Helvetica Neue"/>
                <a:cs typeface="Helvetica Neue"/>
                <a:sym typeface="Helvetica Neue"/>
              </a:rPr>
              <a:t>Módulos y Paquetes</a:t>
            </a:r>
            <a:endParaRPr b="1" i="0" sz="1200" u="none" cap="none" strike="noStrike">
              <a:solidFill>
                <a:srgbClr val="000000"/>
              </a:solidFill>
              <a:latin typeface="Helvetica Neue"/>
              <a:ea typeface="Helvetica Neue"/>
              <a:cs typeface="Helvetica Neue"/>
              <a:sym typeface="Helvetica Neue"/>
            </a:endParaRPr>
          </a:p>
        </p:txBody>
      </p:sp>
      <p:pic>
        <p:nvPicPr>
          <p:cNvPr id="191" name="Google Shape;191;p40"/>
          <p:cNvPicPr preferRelativeResize="0"/>
          <p:nvPr/>
        </p:nvPicPr>
        <p:blipFill rotWithShape="1">
          <a:blip r:embed="rId5">
            <a:alphaModFix/>
          </a:blip>
          <a:srcRect b="0" l="0" r="0" t="0"/>
          <a:stretch/>
        </p:blipFill>
        <p:spPr>
          <a:xfrm>
            <a:off x="1459650" y="2990948"/>
            <a:ext cx="307150" cy="307150"/>
          </a:xfrm>
          <a:prstGeom prst="rect">
            <a:avLst/>
          </a:prstGeom>
          <a:noFill/>
          <a:ln>
            <a:noFill/>
          </a:ln>
        </p:spPr>
      </p:pic>
      <p:sp>
        <p:nvSpPr>
          <p:cNvPr id="192" name="Google Shape;192;p40"/>
          <p:cNvSpPr txBox="1"/>
          <p:nvPr/>
        </p:nvSpPr>
        <p:spPr>
          <a:xfrm>
            <a:off x="17880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 PRIMER MÓDULO </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193" name="Google Shape;193;p40"/>
          <p:cNvPicPr preferRelativeResize="0"/>
          <p:nvPr/>
        </p:nvPicPr>
        <p:blipFill rotWithShape="1">
          <a:blip r:embed="rId6">
            <a:alphaModFix/>
          </a:blip>
          <a:srcRect b="0" l="0" r="0" t="0"/>
          <a:stretch/>
        </p:blipFill>
        <p:spPr>
          <a:xfrm>
            <a:off x="1400975" y="2475062"/>
            <a:ext cx="424500" cy="424500"/>
          </a:xfrm>
          <a:prstGeom prst="rect">
            <a:avLst/>
          </a:prstGeom>
          <a:noFill/>
          <a:ln>
            <a:noFill/>
          </a:ln>
        </p:spPr>
      </p:pic>
      <p:sp>
        <p:nvSpPr>
          <p:cNvPr id="194" name="Google Shape;194;p40"/>
          <p:cNvSpPr txBox="1"/>
          <p:nvPr/>
        </p:nvSpPr>
        <p:spPr>
          <a:xfrm>
            <a:off x="1811405"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CLASE ATLETA</a:t>
            </a:r>
            <a:endParaRPr i="0" sz="700" u="none" cap="none" strike="noStrike">
              <a:solidFill>
                <a:srgbClr val="000000"/>
              </a:solidFill>
              <a:latin typeface="Helvetica Neue Light"/>
              <a:ea typeface="Helvetica Neue Light"/>
              <a:cs typeface="Helvetica Neue Light"/>
              <a:sym typeface="Helvetica Neue Light"/>
            </a:endParaRPr>
          </a:p>
        </p:txBody>
      </p:sp>
      <p:sp>
        <p:nvSpPr>
          <p:cNvPr id="195" name="Google Shape;195;p40"/>
          <p:cNvSpPr txBox="1"/>
          <p:nvPr/>
        </p:nvSpPr>
        <p:spPr>
          <a:xfrm>
            <a:off x="3788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196" name="Google Shape;196;p40"/>
          <p:cNvSpPr txBox="1"/>
          <p:nvPr/>
        </p:nvSpPr>
        <p:spPr>
          <a:xfrm>
            <a:off x="37824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dk1"/>
                </a:solidFill>
                <a:latin typeface="Helvetica Neue"/>
                <a:ea typeface="Helvetica Neue"/>
                <a:cs typeface="Helvetica Neue"/>
                <a:sym typeface="Helvetica Neue"/>
              </a:rPr>
              <a:t>Git - GitHub</a:t>
            </a:r>
            <a:endParaRPr b="1" i="0" sz="1200" u="none" cap="none" strike="noStrike">
              <a:solidFill>
                <a:srgbClr val="000000"/>
              </a:solidFill>
              <a:latin typeface="Helvetica Neue"/>
              <a:ea typeface="Helvetica Neue"/>
              <a:cs typeface="Helvetica Neue"/>
              <a:sym typeface="Helvetica Neue"/>
            </a:endParaRPr>
          </a:p>
        </p:txBody>
      </p:sp>
      <p:sp>
        <p:nvSpPr>
          <p:cNvPr id="197" name="Google Shape;197;p40"/>
          <p:cNvSpPr txBox="1"/>
          <p:nvPr/>
        </p:nvSpPr>
        <p:spPr>
          <a:xfrm>
            <a:off x="41502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98" name="Google Shape;198;p40"/>
          <p:cNvSpPr txBox="1"/>
          <p:nvPr/>
        </p:nvSpPr>
        <p:spPr>
          <a:xfrm>
            <a:off x="4226425"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GITHUB</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199" name="Google Shape;199;p40"/>
          <p:cNvPicPr preferRelativeResize="0"/>
          <p:nvPr/>
        </p:nvPicPr>
        <p:blipFill rotWithShape="1">
          <a:blip r:embed="rId5">
            <a:alphaModFix/>
          </a:blip>
          <a:srcRect b="0" l="0" r="0" t="0"/>
          <a:stretch/>
        </p:blipFill>
        <p:spPr>
          <a:xfrm>
            <a:off x="1459650" y="3458373"/>
            <a:ext cx="307150" cy="307150"/>
          </a:xfrm>
          <a:prstGeom prst="rect">
            <a:avLst/>
          </a:prstGeom>
          <a:noFill/>
          <a:ln>
            <a:noFill/>
          </a:ln>
        </p:spPr>
      </p:pic>
      <p:sp>
        <p:nvSpPr>
          <p:cNvPr id="200" name="Google Shape;200;p40"/>
          <p:cNvSpPr txBox="1"/>
          <p:nvPr/>
        </p:nvSpPr>
        <p:spPr>
          <a:xfrm>
            <a:off x="1788025" y="34657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FELIZ CUMPLEAÑOS</a:t>
            </a:r>
            <a:endParaRPr sz="700">
              <a:solidFill>
                <a:schemeClr val="dk1"/>
              </a:solidFill>
              <a:latin typeface="Helvetica Neue Light"/>
              <a:ea typeface="Helvetica Neue Light"/>
              <a:cs typeface="Helvetica Neue Light"/>
              <a:sym typeface="Helvetica Neue Light"/>
            </a:endParaRPr>
          </a:p>
        </p:txBody>
      </p:sp>
      <p:sp>
        <p:nvSpPr>
          <p:cNvPr id="201" name="Google Shape;201;p40"/>
          <p:cNvSpPr txBox="1"/>
          <p:nvPr/>
        </p:nvSpPr>
        <p:spPr>
          <a:xfrm>
            <a:off x="6136475" y="1756175"/>
            <a:ext cx="185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chemeClr val="dk1"/>
                </a:solidFill>
                <a:latin typeface="Helvetica Neue"/>
                <a:ea typeface="Helvetica Neue"/>
                <a:cs typeface="Helvetica Neue"/>
                <a:sym typeface="Helvetica Neue"/>
              </a:rPr>
              <a:t>Django - Portfolio (parte 1)</a:t>
            </a:r>
            <a:endParaRPr b="1" sz="1200">
              <a:solidFill>
                <a:schemeClr val="dk1"/>
              </a:solidFill>
              <a:latin typeface="Helvetica Neue"/>
              <a:ea typeface="Helvetica Neue"/>
              <a:cs typeface="Helvetica Neue"/>
              <a:sym typeface="Helvetica Neue"/>
            </a:endParaRPr>
          </a:p>
        </p:txBody>
      </p:sp>
      <p:pic>
        <p:nvPicPr>
          <p:cNvPr id="202" name="Google Shape;202;p40"/>
          <p:cNvPicPr preferRelativeResize="0"/>
          <p:nvPr/>
        </p:nvPicPr>
        <p:blipFill rotWithShape="1">
          <a:blip r:embed="rId7">
            <a:alphaModFix/>
          </a:blip>
          <a:srcRect b="0" l="0" r="0" t="0"/>
          <a:stretch/>
        </p:blipFill>
        <p:spPr>
          <a:xfrm>
            <a:off x="3801914" y="2485307"/>
            <a:ext cx="424500" cy="424500"/>
          </a:xfrm>
          <a:prstGeom prst="rect">
            <a:avLst/>
          </a:prstGeom>
          <a:noFill/>
          <a:ln>
            <a:noFill/>
          </a:ln>
        </p:spPr>
      </p:pic>
      <p:sp>
        <p:nvSpPr>
          <p:cNvPr id="203" name="Google Shape;203;p40"/>
          <p:cNvSpPr txBox="1"/>
          <p:nvPr/>
        </p:nvSpPr>
        <p:spPr>
          <a:xfrm>
            <a:off x="6515700" y="2541075"/>
            <a:ext cx="1596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00000"/>
                </a:solidFill>
                <a:latin typeface="Helvetica Neue Light"/>
                <a:ea typeface="Helvetica Neue Light"/>
                <a:cs typeface="Helvetica Neue Light"/>
                <a:sym typeface="Helvetica Neue Light"/>
              </a:rPr>
              <a:t>¿EN QUÉ AÑO NACISTE?</a:t>
            </a:r>
            <a:endParaRPr sz="700">
              <a:solidFill>
                <a:srgbClr val="000000"/>
              </a:solidFill>
              <a:latin typeface="Helvetica Neue Light"/>
              <a:ea typeface="Helvetica Neue Light"/>
              <a:cs typeface="Helvetica Neue Light"/>
              <a:sym typeface="Helvetica Neue Light"/>
            </a:endParaRPr>
          </a:p>
        </p:txBody>
      </p:sp>
      <p:pic>
        <p:nvPicPr>
          <p:cNvPr id="204" name="Google Shape;204;p40"/>
          <p:cNvPicPr preferRelativeResize="0"/>
          <p:nvPr/>
        </p:nvPicPr>
        <p:blipFill rotWithShape="1">
          <a:blip r:embed="rId8">
            <a:alphaModFix/>
          </a:blip>
          <a:srcRect b="0" l="0" r="0" t="0"/>
          <a:stretch/>
        </p:blipFill>
        <p:spPr>
          <a:xfrm>
            <a:off x="6162175" y="2533736"/>
            <a:ext cx="307150" cy="307150"/>
          </a:xfrm>
          <a:prstGeom prst="rect">
            <a:avLst/>
          </a:prstGeom>
          <a:noFill/>
          <a:ln>
            <a:noFill/>
          </a:ln>
        </p:spPr>
      </p:pic>
      <p:pic>
        <p:nvPicPr>
          <p:cNvPr id="205" name="Google Shape;205;p40"/>
          <p:cNvPicPr preferRelativeResize="0"/>
          <p:nvPr/>
        </p:nvPicPr>
        <p:blipFill rotWithShape="1">
          <a:blip r:embed="rId7">
            <a:alphaModFix/>
          </a:blip>
          <a:srcRect b="0" l="0" r="0" t="0"/>
          <a:stretch/>
        </p:blipFill>
        <p:spPr>
          <a:xfrm>
            <a:off x="6103500" y="2942507"/>
            <a:ext cx="424500" cy="424500"/>
          </a:xfrm>
          <a:prstGeom prst="rect">
            <a:avLst/>
          </a:prstGeom>
          <a:noFill/>
          <a:ln>
            <a:noFill/>
          </a:ln>
        </p:spPr>
      </p:pic>
      <p:sp>
        <p:nvSpPr>
          <p:cNvPr id="206" name="Google Shape;206;p40"/>
          <p:cNvSpPr txBox="1"/>
          <p:nvPr/>
        </p:nvSpPr>
        <p:spPr>
          <a:xfrm>
            <a:off x="6571350" y="3007963"/>
            <a:ext cx="1596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00000"/>
                </a:solidFill>
                <a:latin typeface="Helvetica Neue Light"/>
                <a:ea typeface="Helvetica Neue Light"/>
                <a:cs typeface="Helvetica Neue Light"/>
                <a:sym typeface="Helvetica Neue Light"/>
              </a:rPr>
              <a:t>TEMPLATE</a:t>
            </a:r>
            <a:endParaRPr sz="7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497" name="Shape 497"/>
        <p:cNvGrpSpPr/>
        <p:nvPr/>
      </p:nvGrpSpPr>
      <p:grpSpPr>
        <a:xfrm>
          <a:off x="0" y="0"/>
          <a:ext cx="0" cy="0"/>
          <a:chOff x="0" y="0"/>
          <a:chExt cx="0" cy="0"/>
        </a:xfrm>
      </p:grpSpPr>
      <p:pic>
        <p:nvPicPr>
          <p:cNvPr id="498" name="Google Shape;498;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9" name="Google Shape;499;p76"/>
          <p:cNvSpPr txBox="1"/>
          <p:nvPr/>
        </p:nvSpPr>
        <p:spPr>
          <a:xfrm>
            <a:off x="1157250" y="1594250"/>
            <a:ext cx="6829500" cy="231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800">
                <a:latin typeface="Helvetica Neue Light"/>
                <a:ea typeface="Helvetica Neue Light"/>
                <a:cs typeface="Helvetica Neue Light"/>
                <a:sym typeface="Helvetica Neue Light"/>
              </a:rPr>
              <a:t>Un repositorio es un </a:t>
            </a:r>
            <a:r>
              <a:rPr b="1" lang="es" sz="1800">
                <a:latin typeface="Helvetica Neue"/>
                <a:ea typeface="Helvetica Neue"/>
                <a:cs typeface="Helvetica Neue"/>
                <a:sym typeface="Helvetica Neue"/>
              </a:rPr>
              <a:t>espacio centralizado</a:t>
            </a:r>
            <a:r>
              <a:rPr lang="es" sz="1800">
                <a:latin typeface="Helvetica Neue Light"/>
                <a:ea typeface="Helvetica Neue Light"/>
                <a:cs typeface="Helvetica Neue Light"/>
                <a:sym typeface="Helvetica Neue Light"/>
              </a:rPr>
              <a:t> donde se almacena, organiza, mantiene y difunde información.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s" sz="1800">
                <a:latin typeface="Helvetica Neue Light"/>
                <a:ea typeface="Helvetica Neue Light"/>
                <a:cs typeface="Helvetica Neue Light"/>
                <a:sym typeface="Helvetica Neue Light"/>
              </a:rPr>
              <a:t>Será </a:t>
            </a:r>
            <a:r>
              <a:rPr b="1" lang="es" sz="1800">
                <a:latin typeface="Helvetica Neue"/>
                <a:ea typeface="Helvetica Neue"/>
                <a:cs typeface="Helvetica Neue"/>
                <a:sym typeface="Helvetica Neue"/>
              </a:rPr>
              <a:t>“la carpeta” </a:t>
            </a:r>
            <a:r>
              <a:rPr lang="es" sz="1800">
                <a:latin typeface="Helvetica Neue Light"/>
                <a:ea typeface="Helvetica Neue Light"/>
                <a:cs typeface="Helvetica Neue Light"/>
                <a:sym typeface="Helvetica Neue Light"/>
              </a:rPr>
              <a:t>donde guardaremos nuestro proyecto para más adelante compartirlo con el equipo a través de un repositorio en la nube (en internet, por ejemplo en Github)</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ctr">
              <a:lnSpc>
                <a:spcPct val="115000"/>
              </a:lnSpc>
              <a:spcBef>
                <a:spcPts val="0"/>
              </a:spcBef>
              <a:spcAft>
                <a:spcPts val="1200"/>
              </a:spcAft>
              <a:buNone/>
            </a:pPr>
            <a:r>
              <a:t/>
            </a:r>
            <a:endParaRPr sz="1800">
              <a:highlight>
                <a:srgbClr val="3DFFBC"/>
              </a:highlight>
              <a:latin typeface="Didact Gothic"/>
              <a:ea typeface="Didact Gothic"/>
              <a:cs typeface="Didact Gothic"/>
              <a:sym typeface="Didact Gothic"/>
            </a:endParaRPr>
          </a:p>
        </p:txBody>
      </p:sp>
      <p:sp>
        <p:nvSpPr>
          <p:cNvPr id="500" name="Google Shape;500;p76"/>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latin typeface="Anton"/>
                <a:ea typeface="Anton"/>
                <a:cs typeface="Anton"/>
                <a:sym typeface="Anton"/>
              </a:rPr>
              <a:t>¿Qué es un Repositorio?</a:t>
            </a:r>
            <a:endParaRPr b="1" i="1" sz="3000">
              <a:highlight>
                <a:schemeClr val="accent6"/>
              </a:highlight>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6" name="Google Shape;506;p77"/>
          <p:cNvSpPr txBox="1"/>
          <p:nvPr/>
        </p:nvSpPr>
        <p:spPr>
          <a:xfrm>
            <a:off x="643801" y="363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INIT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07" name="Google Shape;507;p77"/>
          <p:cNvSpPr txBox="1"/>
          <p:nvPr/>
        </p:nvSpPr>
        <p:spPr>
          <a:xfrm>
            <a:off x="1237800" y="1869288"/>
            <a:ext cx="6668400" cy="1982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Este comando se usa para crear un </a:t>
            </a:r>
            <a:r>
              <a:rPr b="1" lang="es" sz="1800">
                <a:latin typeface="Helvetica Neue"/>
                <a:ea typeface="Helvetica Neue"/>
                <a:cs typeface="Helvetica Neue"/>
                <a:sym typeface="Helvetica Neue"/>
              </a:rPr>
              <a:t>nuevo repositorio</a:t>
            </a:r>
            <a:r>
              <a:rPr lang="es" sz="1800">
                <a:latin typeface="Helvetica Neue Light"/>
                <a:ea typeface="Helvetica Neue Light"/>
                <a:cs typeface="Helvetica Neue Light"/>
                <a:sym typeface="Helvetica Neue Light"/>
              </a:rPr>
              <a:t> en Git. Nos crea un repositorio de manera local y lo hará en la carpeta donde estamos posicionados. También se le puede pasar </a:t>
            </a:r>
            <a:r>
              <a:rPr i="1" lang="es" sz="1800">
                <a:highlight>
                  <a:srgbClr val="3CEFAB"/>
                </a:highlight>
                <a:latin typeface="Helvetica Neue Light"/>
                <a:ea typeface="Helvetica Neue Light"/>
                <a:cs typeface="Helvetica Neue Light"/>
                <a:sym typeface="Helvetica Neue Light"/>
              </a:rPr>
              <a:t>[</a:t>
            </a:r>
            <a:r>
              <a:rPr i="1" lang="es" sz="1800">
                <a:solidFill>
                  <a:schemeClr val="dk1"/>
                </a:solidFill>
                <a:highlight>
                  <a:srgbClr val="3CEFAB"/>
                </a:highlight>
                <a:latin typeface="Helvetica Neue Light"/>
                <a:ea typeface="Helvetica Neue Light"/>
                <a:cs typeface="Helvetica Neue Light"/>
                <a:sym typeface="Helvetica Neue Light"/>
              </a:rPr>
              <a:t>nombre_de_la_carpeta]</a:t>
            </a:r>
            <a:r>
              <a:rPr lang="es" sz="1800">
                <a:latin typeface="Helvetica Neue Light"/>
                <a:ea typeface="Helvetica Neue Light"/>
                <a:cs typeface="Helvetica Neue Light"/>
                <a:sym typeface="Helvetica Neue Light"/>
              </a:rPr>
              <a:t> y creará una con ese nombre. </a:t>
            </a:r>
            <a:endParaRPr sz="18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457200" lvl="0" marL="137160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 continuación vemos el ejemplo</a:t>
            </a:r>
            <a:endParaRPr sz="1800">
              <a:latin typeface="Helvetica Neue Light"/>
              <a:ea typeface="Helvetica Neue Light"/>
              <a:cs typeface="Helvetica Neue Light"/>
              <a:sym typeface="Helvetica Neue Light"/>
            </a:endParaRPr>
          </a:p>
          <a:p>
            <a:pPr indent="457200" lvl="0" marL="274320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t>
            </a:r>
            <a:r>
              <a:rPr lang="es"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aphicFrame>
        <p:nvGraphicFramePr>
          <p:cNvPr id="512" name="Google Shape;512;p78"/>
          <p:cNvGraphicFramePr/>
          <p:nvPr/>
        </p:nvGraphicFramePr>
        <p:xfrm>
          <a:off x="437875" y="1214725"/>
          <a:ext cx="3000000" cy="3000000"/>
        </p:xfrm>
        <a:graphic>
          <a:graphicData uri="http://schemas.openxmlformats.org/drawingml/2006/table">
            <a:tbl>
              <a:tblPr>
                <a:noFill/>
                <a:tableStyleId>{E92BE533-41EB-463B-841A-ED5F4FA4BC3E}</a:tableStyleId>
              </a:tblPr>
              <a:tblGrid>
                <a:gridCol w="8316575"/>
              </a:tblGrid>
              <a:tr h="3439575">
                <a:tc>
                  <a:txBody>
                    <a:bodyPr/>
                    <a:lstStyle/>
                    <a:p>
                      <a:pPr indent="0" lvl="0" marL="0" rtl="0" algn="l">
                        <a:spcBef>
                          <a:spcPts val="0"/>
                        </a:spcBef>
                        <a:spcAft>
                          <a:spcPts val="0"/>
                        </a:spcAft>
                        <a:buNone/>
                      </a:pPr>
                      <a:r>
                        <a:rPr lang="es" sz="1600">
                          <a:solidFill>
                            <a:srgbClr val="434343"/>
                          </a:solidFill>
                          <a:highlight>
                            <a:srgbClr val="000000"/>
                          </a:highlight>
                          <a:latin typeface="Didact Gothic"/>
                          <a:ea typeface="Didact Gothic"/>
                          <a:cs typeface="Didact Gothic"/>
                          <a:sym typeface="Didact Gothic"/>
                        </a:rPr>
                        <a:t>/* Paso 1: Me ubico en la carpeta donde quiero crear mi proyecto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rgbClr val="000000"/>
                          </a:highlight>
                          <a:latin typeface="Didact Gothic"/>
                          <a:ea typeface="Didact Gothic"/>
                          <a:cs typeface="Didact Gothic"/>
                          <a:sym typeface="Didact Gothic"/>
                        </a:rPr>
                        <a:t>john@MyShopSolutions</a:t>
                      </a:r>
                      <a:r>
                        <a:rPr lang="es" sz="1600">
                          <a:solidFill>
                            <a:srgbClr val="FF00FF"/>
                          </a:solidFill>
                          <a:highlight>
                            <a:srgbClr val="000000"/>
                          </a:highlight>
                          <a:latin typeface="Didact Gothic"/>
                          <a:ea typeface="Didact Gothic"/>
                          <a:cs typeface="Didact Gothic"/>
                          <a:sym typeface="Didact Gothic"/>
                        </a:rPr>
                        <a:t> :~</a:t>
                      </a:r>
                      <a:r>
                        <a:rPr lang="es" sz="1600">
                          <a:solidFill>
                            <a:srgbClr val="F3F3F3"/>
                          </a:solidFill>
                          <a:highlight>
                            <a:schemeClr val="dk1"/>
                          </a:highlight>
                          <a:latin typeface="Didact Gothic"/>
                          <a:ea typeface="Didact Gothic"/>
                          <a:cs typeface="Didact Gothic"/>
                          <a:sym typeface="Didact Gothic"/>
                        </a:rPr>
                        <a:t>$ cd Documents/Proyectos_Coder/</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a:t>
                      </a:r>
                      <a:r>
                        <a:rPr lang="es" sz="1600">
                          <a:solidFill>
                            <a:srgbClr val="F3F3F3"/>
                          </a:solidFill>
                          <a:highlight>
                            <a:srgbClr val="000000"/>
                          </a:highlight>
                          <a:latin typeface="Didact Gothic"/>
                          <a:ea typeface="Didact Gothic"/>
                          <a:cs typeface="Didact Gothic"/>
                          <a:sym typeface="Didact Gothic"/>
                        </a:rPr>
                        <a:t>$ git init mi_repositorio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434343"/>
                          </a:solidFill>
                          <a:highlight>
                            <a:srgbClr val="000000"/>
                          </a:highlight>
                          <a:latin typeface="Didact Gothic"/>
                          <a:ea typeface="Didact Gothic"/>
                          <a:cs typeface="Didact Gothic"/>
                          <a:sym typeface="Didact Gothic"/>
                        </a:rPr>
                        <a:t>/* Arrojará el siguiente mensaje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Initialized empty Git repository in /home/usuario/Documents/Proyectos_Coder/mi_repositorio/.git/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434343"/>
                          </a:solidFill>
                          <a:highlight>
                            <a:srgbClr val="000000"/>
                          </a:highlight>
                          <a:latin typeface="Didact Gothic"/>
                          <a:ea typeface="Didact Gothic"/>
                          <a:cs typeface="Didact Gothic"/>
                          <a:sym typeface="Didact Gothic"/>
                        </a:rPr>
                        <a:t>/* Paso 3: Comprobamos que el repositorio se creó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a:t>
                      </a:r>
                      <a:r>
                        <a:rPr lang="es" sz="1600">
                          <a:solidFill>
                            <a:srgbClr val="F3F3F3"/>
                          </a:solidFill>
                          <a:highlight>
                            <a:schemeClr val="dk1"/>
                          </a:highlight>
                          <a:latin typeface="Didact Gothic"/>
                          <a:ea typeface="Didact Gothic"/>
                          <a:cs typeface="Didact Gothic"/>
                          <a:sym typeface="Didact Gothic"/>
                        </a:rPr>
                        <a:t>$ dir</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mi_repositorio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434343"/>
                          </a:solidFill>
                          <a:highlight>
                            <a:srgbClr val="000000"/>
                          </a:highlight>
                          <a:latin typeface="Didact Gothic"/>
                          <a:ea typeface="Didact Gothic"/>
                          <a:cs typeface="Didact Gothic"/>
                          <a:sym typeface="Didact Gothic"/>
                        </a:rPr>
                        <a:t>/* Paso 4: Me ubico en mi repositorio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a:t>
                      </a:r>
                      <a:r>
                        <a:rPr lang="es" sz="1600">
                          <a:solidFill>
                            <a:srgbClr val="F3F3F3"/>
                          </a:solidFill>
                          <a:highlight>
                            <a:schemeClr val="dk1"/>
                          </a:highlight>
                          <a:latin typeface="Didact Gothic"/>
                          <a:ea typeface="Didact Gothic"/>
                          <a:cs typeface="Didact Gothic"/>
                          <a:sym typeface="Didact Gothic"/>
                        </a:rPr>
                        <a:t>$ cd mi_repositorio</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a:t>
                      </a:r>
                      <a:endParaRPr sz="1600">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13" name="Google Shape;513;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4" name="Google Shape;514;p78"/>
          <p:cNvSpPr txBox="1"/>
          <p:nvPr/>
        </p:nvSpPr>
        <p:spPr>
          <a:xfrm>
            <a:off x="1077401" y="110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INIT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515" name="Google Shape;515;p78"/>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9"/>
          <p:cNvPicPr preferRelativeResize="0"/>
          <p:nvPr/>
        </p:nvPicPr>
        <p:blipFill>
          <a:blip r:embed="rId3">
            <a:alphaModFix/>
          </a:blip>
          <a:stretch>
            <a:fillRect/>
          </a:stretch>
        </p:blipFill>
        <p:spPr>
          <a:xfrm>
            <a:off x="4438325" y="2356788"/>
            <a:ext cx="4133850" cy="2238375"/>
          </a:xfrm>
          <a:prstGeom prst="rect">
            <a:avLst/>
          </a:prstGeom>
          <a:noFill/>
          <a:ln>
            <a:noFill/>
          </a:ln>
        </p:spPr>
      </p:pic>
      <p:pic>
        <p:nvPicPr>
          <p:cNvPr id="521" name="Google Shape;521;p7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22" name="Google Shape;522;p79"/>
          <p:cNvSpPr txBox="1"/>
          <p:nvPr/>
        </p:nvSpPr>
        <p:spPr>
          <a:xfrm>
            <a:off x="643801" y="190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23" name="Google Shape;523;p79"/>
          <p:cNvSpPr txBox="1"/>
          <p:nvPr/>
        </p:nvSpPr>
        <p:spPr>
          <a:xfrm>
            <a:off x="364200" y="1311763"/>
            <a:ext cx="8415600" cy="3212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Ya hemos visto cómo inicializar un repositorio localmente utilizando </a:t>
            </a:r>
            <a:r>
              <a:rPr i="1" lang="es" sz="1800">
                <a:solidFill>
                  <a:schemeClr val="dk1"/>
                </a:solidFill>
                <a:latin typeface="Helvetica Neue Light"/>
                <a:ea typeface="Helvetica Neue Light"/>
                <a:cs typeface="Helvetica Neue Light"/>
                <a:sym typeface="Helvetica Neue Light"/>
              </a:rPr>
              <a:t>git init</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Ahora nos toca crear los archivos que vamos a usar en este repositorio.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None/>
            </a:pPr>
            <a:r>
              <a:rPr b="1" lang="es" sz="1800">
                <a:solidFill>
                  <a:schemeClr val="dk1"/>
                </a:solidFill>
                <a:latin typeface="Helvetica Neue"/>
                <a:ea typeface="Helvetica Neue"/>
                <a:cs typeface="Helvetica Neue"/>
                <a:sym typeface="Helvetica Neue"/>
              </a:rPr>
              <a:t>Vamos a VSC:</a:t>
            </a:r>
            <a:endParaRPr b="1" sz="18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0"/>
              </a:spcBef>
              <a:spcAft>
                <a:spcPts val="0"/>
              </a:spcAft>
              <a:buClr>
                <a:srgbClr val="3CEFAB"/>
              </a:buClr>
              <a:buSzPts val="1800"/>
              <a:buFont typeface="Helvetica Neue"/>
              <a:buAutoNum type="arabicPeriod"/>
            </a:pPr>
            <a:r>
              <a:rPr lang="es" sz="1800">
                <a:solidFill>
                  <a:schemeClr val="dk1"/>
                </a:solidFill>
                <a:latin typeface="Helvetica Neue Light"/>
                <a:ea typeface="Helvetica Neue Light"/>
                <a:cs typeface="Helvetica Neue Light"/>
                <a:sym typeface="Helvetica Neue Light"/>
              </a:rPr>
              <a:t>Buscamos el repositorio creado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rgbClr val="444444"/>
              </a:solidFill>
              <a:highlight>
                <a:srgbClr val="FFFFFF"/>
              </a:highlight>
              <a:latin typeface="Didact Gothic"/>
              <a:ea typeface="Didact Gothic"/>
              <a:cs typeface="Didact Gothic"/>
              <a:sym typeface="Didact Gothic"/>
            </a:endParaRPr>
          </a:p>
        </p:txBody>
      </p:sp>
      <p:pic>
        <p:nvPicPr>
          <p:cNvPr id="524" name="Google Shape;524;p79"/>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0" name="Google Shape;530;p80"/>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31" name="Google Shape;531;p80"/>
          <p:cNvSpPr txBox="1"/>
          <p:nvPr/>
        </p:nvSpPr>
        <p:spPr>
          <a:xfrm>
            <a:off x="364200" y="1598575"/>
            <a:ext cx="8415600" cy="68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1800">
                <a:solidFill>
                  <a:srgbClr val="3DFFBC"/>
                </a:solidFill>
                <a:highlight>
                  <a:schemeClr val="lt1"/>
                </a:highlight>
                <a:latin typeface="Helvetica Neue"/>
                <a:ea typeface="Helvetica Neue"/>
                <a:cs typeface="Helvetica Neue"/>
                <a:sym typeface="Helvetica Neue"/>
              </a:rPr>
              <a:t>2</a:t>
            </a:r>
            <a:r>
              <a:rPr b="1" lang="es" sz="1800">
                <a:solidFill>
                  <a:srgbClr val="3DFFBC"/>
                </a:solidFill>
                <a:latin typeface="Helvetica Neue"/>
                <a:ea typeface="Helvetica Neue"/>
                <a:cs typeface="Helvetica Neue"/>
                <a:sym typeface="Helvetica Neue"/>
              </a:rPr>
              <a:t>.</a:t>
            </a:r>
            <a:r>
              <a:rPr lang="es" sz="1800">
                <a:solidFill>
                  <a:schemeClr val="dk1"/>
                </a:solidFill>
                <a:latin typeface="Helvetica Neue Light"/>
                <a:ea typeface="Helvetica Neue Light"/>
                <a:cs typeface="Helvetica Neue Light"/>
                <a:sym typeface="Helvetica Neue Light"/>
              </a:rPr>
              <a:t> Creamos un archivo index.html que se guardará en el repositorio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rgbClr val="444444"/>
              </a:solidFill>
              <a:highlight>
                <a:srgbClr val="FFFFFF"/>
              </a:highlight>
              <a:latin typeface="Didact Gothic"/>
              <a:ea typeface="Didact Gothic"/>
              <a:cs typeface="Didact Gothic"/>
              <a:sym typeface="Didact Gothic"/>
            </a:endParaRPr>
          </a:p>
        </p:txBody>
      </p:sp>
      <p:pic>
        <p:nvPicPr>
          <p:cNvPr id="532" name="Google Shape;532;p80"/>
          <p:cNvPicPr preferRelativeResize="0"/>
          <p:nvPr/>
        </p:nvPicPr>
        <p:blipFill>
          <a:blip r:embed="rId4">
            <a:alphaModFix/>
          </a:blip>
          <a:stretch>
            <a:fillRect/>
          </a:stretch>
        </p:blipFill>
        <p:spPr>
          <a:xfrm>
            <a:off x="1861300" y="2107400"/>
            <a:ext cx="5421393" cy="2552225"/>
          </a:xfrm>
          <a:prstGeom prst="rect">
            <a:avLst/>
          </a:prstGeom>
          <a:noFill/>
          <a:ln>
            <a:noFill/>
          </a:ln>
        </p:spPr>
      </p:pic>
      <p:pic>
        <p:nvPicPr>
          <p:cNvPr id="533" name="Google Shape;533;p80"/>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graphicFrame>
        <p:nvGraphicFramePr>
          <p:cNvPr id="538" name="Google Shape;538;p81"/>
          <p:cNvGraphicFramePr/>
          <p:nvPr/>
        </p:nvGraphicFramePr>
        <p:xfrm>
          <a:off x="454500" y="371200"/>
          <a:ext cx="3000000" cy="3000000"/>
        </p:xfrm>
        <a:graphic>
          <a:graphicData uri="http://schemas.openxmlformats.org/drawingml/2006/table">
            <a:tbl>
              <a:tblPr>
                <a:noFill/>
                <a:tableStyleId>{E92BE533-41EB-463B-841A-ED5F4FA4BC3E}</a:tableStyleId>
              </a:tblPr>
              <a:tblGrid>
                <a:gridCol w="3572250"/>
              </a:tblGrid>
              <a:tr h="4145175">
                <a:tc>
                  <a:txBody>
                    <a:bodyPr/>
                    <a:lstStyle/>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a:t>
                      </a:r>
                      <a:r>
                        <a:rPr lang="es" sz="1600">
                          <a:solidFill>
                            <a:srgbClr val="F3F3F3"/>
                          </a:solidFill>
                          <a:highlight>
                            <a:srgbClr val="000000"/>
                          </a:highlight>
                          <a:latin typeface="Didact Gothic"/>
                          <a:ea typeface="Didact Gothic"/>
                          <a:cs typeface="Didact Gothic"/>
                          <a:sym typeface="Didact Gothic"/>
                        </a:rPr>
                        <a:t>git status</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On branch master</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No commits yet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Untracked files:</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  (use "git add &lt;file&gt;..." to include in what will be committed)</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        </a:t>
                      </a:r>
                      <a:r>
                        <a:rPr lang="es" sz="1600">
                          <a:solidFill>
                            <a:srgbClr val="FF0000"/>
                          </a:solidFill>
                          <a:highlight>
                            <a:srgbClr val="000000"/>
                          </a:highlight>
                          <a:latin typeface="Didact Gothic"/>
                          <a:ea typeface="Didact Gothic"/>
                          <a:cs typeface="Didact Gothic"/>
                          <a:sym typeface="Didact Gothic"/>
                        </a:rPr>
                        <a:t>index.html</a:t>
                      </a:r>
                      <a:endParaRPr sz="1600">
                        <a:solidFill>
                          <a:srgbClr val="FF00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39" name="Google Shape;539;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0" name="Google Shape;540;p81"/>
          <p:cNvSpPr txBox="1"/>
          <p:nvPr/>
        </p:nvSpPr>
        <p:spPr>
          <a:xfrm>
            <a:off x="2353976" y="250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41" name="Google Shape;541;p81"/>
          <p:cNvSpPr txBox="1"/>
          <p:nvPr/>
        </p:nvSpPr>
        <p:spPr>
          <a:xfrm>
            <a:off x="5010850" y="1627275"/>
            <a:ext cx="3000000" cy="1708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s" sz="1800">
                <a:solidFill>
                  <a:srgbClr val="3DFFBC"/>
                </a:solidFill>
                <a:latin typeface="Helvetica Neue"/>
                <a:ea typeface="Helvetica Neue"/>
                <a:cs typeface="Helvetica Neue"/>
                <a:sym typeface="Helvetica Neue"/>
              </a:rPr>
              <a:t>3.</a:t>
            </a:r>
            <a:r>
              <a:rPr lang="es" sz="1800">
                <a:solidFill>
                  <a:schemeClr val="dk1"/>
                </a:solidFill>
                <a:latin typeface="Helvetica Neue Light"/>
                <a:ea typeface="Helvetica Neue Light"/>
                <a:cs typeface="Helvetica Neue Light"/>
                <a:sym typeface="Helvetica Neue Light"/>
              </a:rPr>
              <a:t> Vamos a la terminal y con </a:t>
            </a:r>
            <a:r>
              <a:rPr i="1" lang="es" sz="1800">
                <a:solidFill>
                  <a:schemeClr val="dk1"/>
                </a:solidFill>
                <a:latin typeface="Helvetica Neue Light"/>
                <a:ea typeface="Helvetica Neue Light"/>
                <a:cs typeface="Helvetica Neue Light"/>
                <a:sym typeface="Helvetica Neue Light"/>
              </a:rPr>
              <a:t>git status </a:t>
            </a:r>
            <a:r>
              <a:rPr lang="es" sz="1800">
                <a:solidFill>
                  <a:schemeClr val="dk1"/>
                </a:solidFill>
                <a:latin typeface="Helvetica Neue Light"/>
                <a:ea typeface="Helvetica Neue Light"/>
                <a:cs typeface="Helvetica Neue Light"/>
                <a:sym typeface="Helvetica Neue Light"/>
              </a:rPr>
              <a:t>chequeamos el estado de nuestro repositorio</a:t>
            </a:r>
            <a:endParaRPr sz="1800">
              <a:latin typeface="Helvetica Neue Light"/>
              <a:ea typeface="Helvetica Neue Light"/>
              <a:cs typeface="Helvetica Neue Light"/>
              <a:sym typeface="Helvetica Neue Light"/>
            </a:endParaRPr>
          </a:p>
        </p:txBody>
      </p:sp>
      <p:pic>
        <p:nvPicPr>
          <p:cNvPr id="542" name="Google Shape;542;p81"/>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8" name="Google Shape;548;p82"/>
          <p:cNvSpPr txBox="1"/>
          <p:nvPr/>
        </p:nvSpPr>
        <p:spPr>
          <a:xfrm>
            <a:off x="1085525" y="372625"/>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¿Recuerdan los 3 estados?</a:t>
            </a:r>
            <a:endParaRPr i="1" sz="3500">
              <a:latin typeface="Anton"/>
              <a:ea typeface="Anton"/>
              <a:cs typeface="Anton"/>
              <a:sym typeface="Anton"/>
            </a:endParaRPr>
          </a:p>
        </p:txBody>
      </p:sp>
      <p:pic>
        <p:nvPicPr>
          <p:cNvPr id="549" name="Google Shape;549;p82"/>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550" name="Google Shape;550;p82"/>
          <p:cNvCxnSpPr/>
          <p:nvPr/>
        </p:nvCxnSpPr>
        <p:spPr>
          <a:xfrm>
            <a:off x="2307975" y="16775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551" name="Google Shape;551;p82"/>
          <p:cNvSpPr txBox="1"/>
          <p:nvPr/>
        </p:nvSpPr>
        <p:spPr>
          <a:xfrm>
            <a:off x="270300" y="1330925"/>
            <a:ext cx="1980600" cy="12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Helvetica Neue Light"/>
                <a:ea typeface="Helvetica Neue Light"/>
                <a:cs typeface="Helvetica Neue Light"/>
                <a:sym typeface="Helvetica Neue Light"/>
              </a:rPr>
              <a:t>Estamos aquí con el </a:t>
            </a:r>
            <a:r>
              <a:rPr lang="es" sz="1800">
                <a:highlight>
                  <a:srgbClr val="3CEFAB"/>
                </a:highlight>
                <a:latin typeface="Helvetica Neue Light"/>
                <a:ea typeface="Helvetica Neue Light"/>
                <a:cs typeface="Helvetica Neue Light"/>
                <a:sym typeface="Helvetica Neue Light"/>
              </a:rPr>
              <a:t>index.html</a:t>
            </a:r>
            <a:r>
              <a:rPr i="1" lang="es" sz="1800">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creado</a:t>
            </a:r>
            <a:endParaRPr sz="1800">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7" name="Google Shape;557;p83"/>
          <p:cNvSpPr txBox="1"/>
          <p:nvPr/>
        </p:nvSpPr>
        <p:spPr>
          <a:xfrm>
            <a:off x="643801" y="250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ADD  </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58" name="Google Shape;558;p83"/>
          <p:cNvSpPr txBox="1"/>
          <p:nvPr/>
        </p:nvSpPr>
        <p:spPr>
          <a:xfrm>
            <a:off x="696525" y="1507225"/>
            <a:ext cx="7856400" cy="30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Ahora se necesita agregar el o los archivos al </a:t>
            </a:r>
            <a:r>
              <a:rPr b="1" lang="es" sz="1800">
                <a:solidFill>
                  <a:schemeClr val="dk1"/>
                </a:solidFill>
                <a:latin typeface="Helvetica Neue"/>
                <a:ea typeface="Helvetica Neue"/>
                <a:cs typeface="Helvetica Neue"/>
                <a:sym typeface="Helvetica Neue"/>
              </a:rPr>
              <a:t>Staging Area</a:t>
            </a:r>
            <a:r>
              <a:rPr lang="es" sz="1800">
                <a:solidFill>
                  <a:schemeClr val="dk1"/>
                </a:solidFill>
                <a:latin typeface="Helvetica Neue Light"/>
                <a:ea typeface="Helvetica Neue Light"/>
                <a:cs typeface="Helvetica Neue Light"/>
                <a:sym typeface="Helvetica Neue Light"/>
              </a:rPr>
              <a:t>. En nuestro caso, para el index.html vamos a usar el comando </a:t>
            </a:r>
            <a:r>
              <a:rPr i="1" lang="es" sz="1800">
                <a:solidFill>
                  <a:schemeClr val="dk1"/>
                </a:solidFill>
                <a:highlight>
                  <a:srgbClr val="3CEFAB"/>
                </a:highlight>
                <a:latin typeface="Helvetica Neue Light"/>
                <a:ea typeface="Helvetica Neue Light"/>
                <a:cs typeface="Helvetica Neue Light"/>
                <a:sym typeface="Helvetica Neue Light"/>
              </a:rPr>
              <a:t>git add + el nombre del archivo</a:t>
            </a:r>
            <a:r>
              <a:rPr i="1"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lo cual permite adherir el archivo para subirlo luego al repositorio. También se puede usar </a:t>
            </a:r>
            <a:r>
              <a:rPr i="1" lang="es" sz="1800">
                <a:solidFill>
                  <a:schemeClr val="dk1"/>
                </a:solidFill>
                <a:latin typeface="Helvetica Neue Light"/>
                <a:ea typeface="Helvetica Neue Light"/>
                <a:cs typeface="Helvetica Neue Light"/>
                <a:sym typeface="Helvetica Neue Light"/>
              </a:rPr>
              <a:t>git add . </a:t>
            </a:r>
            <a:r>
              <a:rPr lang="es" sz="1800">
                <a:solidFill>
                  <a:schemeClr val="dk1"/>
                </a:solidFill>
                <a:latin typeface="Helvetica Neue Light"/>
                <a:ea typeface="Helvetica Neue Light"/>
                <a:cs typeface="Helvetica Neue Light"/>
                <a:sym typeface="Helvetica Neue Light"/>
              </a:rPr>
              <a:t>que adhiere todos los archivos nuevos.</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verificar si funciono, nuevamente utilizamos </a:t>
            </a:r>
            <a:r>
              <a:rPr b="1" i="1" lang="es" sz="1800">
                <a:solidFill>
                  <a:schemeClr val="dk1"/>
                </a:solidFill>
                <a:latin typeface="Helvetica Neue"/>
                <a:ea typeface="Helvetica Neue"/>
                <a:cs typeface="Helvetica Neue"/>
                <a:sym typeface="Helvetica Neue"/>
              </a:rPr>
              <a:t>git status</a:t>
            </a:r>
            <a:endParaRPr b="1" i="1" sz="1800">
              <a:solidFill>
                <a:schemeClr val="dk1"/>
              </a:solidFill>
              <a:latin typeface="Helvetica Neue"/>
              <a:ea typeface="Helvetica Neue"/>
              <a:cs typeface="Helvetica Neue"/>
              <a:sym typeface="Helvetica Neue"/>
            </a:endParaRPr>
          </a:p>
          <a:p>
            <a:pPr indent="0" lvl="0" marL="0" rtl="0" algn="ctr">
              <a:lnSpc>
                <a:spcPct val="150000"/>
              </a:lnSpc>
              <a:spcBef>
                <a:spcPts val="0"/>
              </a:spcBef>
              <a:spcAft>
                <a:spcPts val="0"/>
              </a:spcAft>
              <a:buNone/>
            </a:pPr>
            <a:r>
              <a:t/>
            </a:r>
            <a:endParaRPr b="1" i="1" sz="1800">
              <a:solidFill>
                <a:schemeClr val="dk1"/>
              </a:solidFill>
              <a:latin typeface="Helvetica Neue"/>
              <a:ea typeface="Helvetica Neue"/>
              <a:cs typeface="Helvetica Neue"/>
              <a:sym typeface="Helvetica Neue"/>
            </a:endParaRPr>
          </a:p>
          <a:p>
            <a:pPr indent="0" lvl="0" marL="0" rtl="0" algn="ctr">
              <a:lnSpc>
                <a:spcPct val="150000"/>
              </a:lnSpc>
              <a:spcBef>
                <a:spcPts val="0"/>
              </a:spcBef>
              <a:spcAft>
                <a:spcPts val="0"/>
              </a:spcAft>
              <a:buNone/>
            </a:pPr>
            <a:r>
              <a:t/>
            </a:r>
            <a:endParaRPr b="1" i="1" sz="1800">
              <a:solidFill>
                <a:schemeClr val="dk1"/>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4" name="Google Shape;564;p84"/>
          <p:cNvSpPr txBox="1"/>
          <p:nvPr/>
        </p:nvSpPr>
        <p:spPr>
          <a:xfrm>
            <a:off x="643801" y="3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ADD </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565" name="Google Shape;565;p84"/>
          <p:cNvGraphicFramePr/>
          <p:nvPr/>
        </p:nvGraphicFramePr>
        <p:xfrm>
          <a:off x="432725" y="1608313"/>
          <a:ext cx="3000000" cy="3000000"/>
        </p:xfrm>
        <a:graphic>
          <a:graphicData uri="http://schemas.openxmlformats.org/drawingml/2006/table">
            <a:tbl>
              <a:tblPr>
                <a:noFill/>
                <a:tableStyleId>{E92BE533-41EB-463B-841A-ED5F4FA4BC3E}</a:tableStyleId>
              </a:tblPr>
              <a:tblGrid>
                <a:gridCol w="8435575"/>
              </a:tblGrid>
              <a:tr h="12700">
                <a:tc>
                  <a:txBody>
                    <a:bodyPr/>
                    <a:lstStyle/>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add index.html</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status</a:t>
                      </a:r>
                      <a:br>
                        <a:rPr lang="es" sz="1800">
                          <a:solidFill>
                            <a:srgbClr val="F3F3F3"/>
                          </a:solidFill>
                          <a:highlight>
                            <a:srgbClr val="000000"/>
                          </a:highlight>
                          <a:latin typeface="Didact Gothic"/>
                          <a:ea typeface="Didact Gothic"/>
                          <a:cs typeface="Didact Gothic"/>
                          <a:sym typeface="Didact Gothic"/>
                        </a:rPr>
                      </a:br>
                      <a:r>
                        <a:rPr lang="es" sz="1800">
                          <a:solidFill>
                            <a:srgbClr val="F3F3F3"/>
                          </a:solidFill>
                          <a:highlight>
                            <a:srgbClr val="000000"/>
                          </a:highlight>
                          <a:latin typeface="Didact Gothic"/>
                          <a:ea typeface="Didact Gothic"/>
                          <a:cs typeface="Didact Gothic"/>
                          <a:sym typeface="Didact Gothic"/>
                        </a:rPr>
                        <a:t>On branch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No commits yet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Changes to be committed:</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(use "git rm --cached &lt;file&gt;..." to unstage)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a:t>
                      </a:r>
                      <a:r>
                        <a:rPr lang="es" sz="1800">
                          <a:solidFill>
                            <a:srgbClr val="6AA84F"/>
                          </a:solidFill>
                          <a:highlight>
                            <a:srgbClr val="000000"/>
                          </a:highlight>
                          <a:latin typeface="Didact Gothic"/>
                          <a:ea typeface="Didact Gothic"/>
                          <a:cs typeface="Didact Gothic"/>
                          <a:sym typeface="Didact Gothic"/>
                        </a:rPr>
                        <a:t>   new file:   index.html</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66" name="Google Shape;566;p84"/>
          <p:cNvSpPr txBox="1"/>
          <p:nvPr/>
        </p:nvSpPr>
        <p:spPr>
          <a:xfrm>
            <a:off x="643800" y="10100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Así funciona Git Add 👇</a:t>
            </a:r>
            <a:endParaRPr/>
          </a:p>
        </p:txBody>
      </p:sp>
      <p:pic>
        <p:nvPicPr>
          <p:cNvPr id="567" name="Google Shape;567;p84"/>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3" name="Google Shape;573;p85"/>
          <p:cNvSpPr txBox="1"/>
          <p:nvPr/>
        </p:nvSpPr>
        <p:spPr>
          <a:xfrm>
            <a:off x="1063750" y="365250"/>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GIT - ¿Recuerdan los 3 estados?</a:t>
            </a:r>
            <a:endParaRPr i="1" sz="4000">
              <a:latin typeface="Anton"/>
              <a:ea typeface="Anton"/>
              <a:cs typeface="Anton"/>
              <a:sym typeface="Anton"/>
            </a:endParaRPr>
          </a:p>
        </p:txBody>
      </p:sp>
      <p:pic>
        <p:nvPicPr>
          <p:cNvPr id="574" name="Google Shape;574;p85"/>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575" name="Google Shape;575;p85"/>
          <p:cNvCxnSpPr/>
          <p:nvPr/>
        </p:nvCxnSpPr>
        <p:spPr>
          <a:xfrm>
            <a:off x="2307975" y="28205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576" name="Google Shape;576;p85"/>
          <p:cNvSpPr txBox="1"/>
          <p:nvPr/>
        </p:nvSpPr>
        <p:spPr>
          <a:xfrm>
            <a:off x="270300" y="2473925"/>
            <a:ext cx="1980600" cy="126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Estamos aquí con el </a:t>
            </a:r>
            <a:r>
              <a:rPr lang="es" sz="1800">
                <a:highlight>
                  <a:srgbClr val="3CEFAB"/>
                </a:highlight>
                <a:latin typeface="Helvetica Neue Light"/>
                <a:ea typeface="Helvetica Neue Light"/>
                <a:cs typeface="Helvetica Neue Light"/>
                <a:sym typeface="Helvetica Neue Light"/>
              </a:rPr>
              <a:t>index.html</a:t>
            </a:r>
            <a:r>
              <a:rPr i="1" lang="es" sz="1800">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adherido</a:t>
            </a:r>
            <a:endParaRPr sz="1800">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41"/>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2" name="Google Shape;582;p86"/>
          <p:cNvSpPr txBox="1"/>
          <p:nvPr/>
        </p:nvSpPr>
        <p:spPr>
          <a:xfrm>
            <a:off x="812101" y="3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83" name="Google Shape;583;p86"/>
          <p:cNvSpPr txBox="1"/>
          <p:nvPr/>
        </p:nvSpPr>
        <p:spPr>
          <a:xfrm>
            <a:off x="726150" y="1631050"/>
            <a:ext cx="8028300" cy="2892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Una vez que nuestros archivos están en el </a:t>
            </a:r>
            <a:r>
              <a:rPr b="1" lang="es" sz="1800">
                <a:solidFill>
                  <a:schemeClr val="dk1"/>
                </a:solidFill>
                <a:latin typeface="Helvetica Neue"/>
                <a:ea typeface="Helvetica Neue"/>
                <a:cs typeface="Helvetica Neue"/>
                <a:sym typeface="Helvetica Neue"/>
              </a:rPr>
              <a:t>Staging Area</a:t>
            </a:r>
            <a:r>
              <a:rPr lang="es" sz="1800">
                <a:solidFill>
                  <a:schemeClr val="dk1"/>
                </a:solidFill>
                <a:latin typeface="Helvetica Neue Light"/>
                <a:ea typeface="Helvetica Neue Light"/>
                <a:cs typeface="Helvetica Neue Light"/>
                <a:sym typeface="Helvetica Neue Light"/>
              </a:rPr>
              <a:t> debemos pasarlos a nuestro repositorio local y para eso debemos usar el </a:t>
            </a:r>
            <a:r>
              <a:rPr i="1" lang="es" sz="1800">
                <a:solidFill>
                  <a:schemeClr val="dk1"/>
                </a:solidFill>
                <a:highlight>
                  <a:srgbClr val="3CEFAB"/>
                </a:highlight>
                <a:latin typeface="Helvetica Neue Light"/>
                <a:ea typeface="Helvetica Neue Light"/>
                <a:cs typeface="Helvetica Neue Light"/>
                <a:sym typeface="Helvetica Neue Light"/>
              </a:rPr>
              <a:t>git commit</a:t>
            </a:r>
            <a:r>
              <a:rPr i="1"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que es el comando que nos va a permitir comprometer nuestros archivos.</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 decir, que lo subirá al repositorio que se ha creado.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i="1" sz="1800">
              <a:solidFill>
                <a:schemeClr val="lt1"/>
              </a:solidFill>
              <a:highlight>
                <a:srgbClr val="999999"/>
              </a:highlight>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87"/>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589" name="Google Shape;589;p87"/>
          <p:cNvGraphicFramePr/>
          <p:nvPr/>
        </p:nvGraphicFramePr>
        <p:xfrm>
          <a:off x="432713" y="2809588"/>
          <a:ext cx="3000000" cy="3000000"/>
        </p:xfrm>
        <a:graphic>
          <a:graphicData uri="http://schemas.openxmlformats.org/drawingml/2006/table">
            <a:tbl>
              <a:tblPr>
                <a:noFill/>
                <a:tableStyleId>{E92BE533-41EB-463B-841A-ED5F4FA4BC3E}</a:tableStyleId>
              </a:tblPr>
              <a:tblGrid>
                <a:gridCol w="8501075"/>
              </a:tblGrid>
              <a:tr h="12700">
                <a:tc>
                  <a:txBody>
                    <a:bodyPr/>
                    <a:lstStyle/>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commit -m "Primer archivo del 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666666"/>
                          </a:solidFill>
                          <a:highlight>
                            <a:srgbClr val="000000"/>
                          </a:highlight>
                          <a:latin typeface="Didact Gothic"/>
                          <a:ea typeface="Didact Gothic"/>
                          <a:cs typeface="Didact Gothic"/>
                          <a:sym typeface="Didact Gothic"/>
                        </a:rPr>
                        <a:t>/* Esta sería el resultado del comando */</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[master (root-commit) 1734915] nuevo archivo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1 file changed, 0 insertions(+), 0 deletions(-)</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create mode 100644 index.html</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90" name="Google Shape;590;p87"/>
          <p:cNvSpPr txBox="1"/>
          <p:nvPr/>
        </p:nvSpPr>
        <p:spPr>
          <a:xfrm>
            <a:off x="481950" y="1549250"/>
            <a:ext cx="81801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El comando es el siguiente: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lt1"/>
                </a:solidFill>
                <a:highlight>
                  <a:srgbClr val="999999"/>
                </a:highlight>
                <a:latin typeface="Anton"/>
                <a:ea typeface="Anton"/>
                <a:cs typeface="Anton"/>
                <a:sym typeface="Anton"/>
              </a:rPr>
              <a:t>git commit -m “Comentario de qué se trata el commit que se está realizando”</a:t>
            </a:r>
            <a:endParaRPr/>
          </a:p>
        </p:txBody>
      </p:sp>
      <p:pic>
        <p:nvPicPr>
          <p:cNvPr id="591" name="Google Shape;591;p87"/>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
        <p:nvSpPr>
          <p:cNvPr id="592" name="Google Shape;592;p87"/>
          <p:cNvSpPr txBox="1"/>
          <p:nvPr/>
        </p:nvSpPr>
        <p:spPr>
          <a:xfrm>
            <a:off x="812101" y="3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8" name="Google Shape;598;p88"/>
          <p:cNvSpPr txBox="1"/>
          <p:nvPr/>
        </p:nvSpPr>
        <p:spPr>
          <a:xfrm>
            <a:off x="1085525" y="372625"/>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GIT - ¿Recuerdan los 3 estados?</a:t>
            </a:r>
            <a:endParaRPr i="1" sz="4000">
              <a:latin typeface="Anton"/>
              <a:ea typeface="Anton"/>
              <a:cs typeface="Anton"/>
              <a:sym typeface="Anton"/>
            </a:endParaRPr>
          </a:p>
        </p:txBody>
      </p:sp>
      <p:pic>
        <p:nvPicPr>
          <p:cNvPr id="599" name="Google Shape;599;p88"/>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600" name="Google Shape;600;p88"/>
          <p:cNvCxnSpPr/>
          <p:nvPr/>
        </p:nvCxnSpPr>
        <p:spPr>
          <a:xfrm>
            <a:off x="2307975" y="40397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601" name="Google Shape;601;p88"/>
          <p:cNvSpPr txBox="1"/>
          <p:nvPr/>
        </p:nvSpPr>
        <p:spPr>
          <a:xfrm>
            <a:off x="277575" y="3225125"/>
            <a:ext cx="1980600" cy="126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Estamos aquí con el </a:t>
            </a:r>
            <a:r>
              <a:rPr lang="es" sz="1800">
                <a:highlight>
                  <a:srgbClr val="3CEFAB"/>
                </a:highlight>
                <a:latin typeface="Helvetica Neue Light"/>
                <a:ea typeface="Helvetica Neue Light"/>
                <a:cs typeface="Helvetica Neue Light"/>
                <a:sym typeface="Helvetica Neue Light"/>
              </a:rPr>
              <a:t>index.html</a:t>
            </a:r>
            <a:r>
              <a:rPr i="1" lang="es" sz="1800">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comprometido para el repositorio</a:t>
            </a:r>
            <a:endParaRPr sz="1800">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8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7" name="Google Shape;607;p89"/>
          <p:cNvSpPr txBox="1"/>
          <p:nvPr/>
        </p:nvSpPr>
        <p:spPr>
          <a:xfrm>
            <a:off x="643801" y="3246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LOG</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608" name="Google Shape;608;p89"/>
          <p:cNvGraphicFramePr/>
          <p:nvPr/>
        </p:nvGraphicFramePr>
        <p:xfrm>
          <a:off x="896613" y="1998800"/>
          <a:ext cx="3000000" cy="3000000"/>
        </p:xfrm>
        <a:graphic>
          <a:graphicData uri="http://schemas.openxmlformats.org/drawingml/2006/table">
            <a:tbl>
              <a:tblPr>
                <a:noFill/>
                <a:tableStyleId>{E92BE533-41EB-463B-841A-ED5F4FA4BC3E}</a:tableStyleId>
              </a:tblPr>
              <a:tblGrid>
                <a:gridCol w="7673025"/>
              </a:tblGrid>
              <a:tr h="127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Con git log podemos ver los logs (historial) de lo que ha pasado en el repositorio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rgbClr val="000000"/>
                          </a:highlight>
                          <a:latin typeface="Didact Gothic"/>
                          <a:ea typeface="Didact Gothic"/>
                          <a:cs typeface="Didact Gothic"/>
                          <a:sym typeface="Didact Gothic"/>
                        </a:rPr>
                        <a:t>$ git log</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FFF00"/>
                          </a:solidFill>
                          <a:highlight>
                            <a:srgbClr val="000000"/>
                          </a:highlight>
                          <a:latin typeface="Didact Gothic"/>
                          <a:ea typeface="Didact Gothic"/>
                          <a:cs typeface="Didact Gothic"/>
                          <a:sym typeface="Didact Gothic"/>
                        </a:rPr>
                        <a:t>commit 1734915470ce9983f703b77807a68e42166b47dd</a:t>
                      </a:r>
                      <a:r>
                        <a:rPr lang="es" sz="1800">
                          <a:solidFill>
                            <a:srgbClr val="F3F3F3"/>
                          </a:solidFill>
                          <a:highlight>
                            <a:srgbClr val="000000"/>
                          </a:highlight>
                          <a:latin typeface="Didact Gothic"/>
                          <a:ea typeface="Didact Gothic"/>
                          <a:cs typeface="Didact Gothic"/>
                          <a:sym typeface="Didact Gothic"/>
                        </a:rPr>
                        <a:t> </a:t>
                      </a:r>
                      <a:r>
                        <a:rPr lang="es" sz="1800">
                          <a:solidFill>
                            <a:srgbClr val="FFFF00"/>
                          </a:solidFill>
                          <a:highlight>
                            <a:srgbClr val="000000"/>
                          </a:highlight>
                          <a:latin typeface="Didact Gothic"/>
                          <a:ea typeface="Didact Gothic"/>
                          <a:cs typeface="Didact Gothic"/>
                          <a:sym typeface="Didact Gothic"/>
                        </a:rPr>
                        <a:t>(</a:t>
                      </a:r>
                      <a:r>
                        <a:rPr lang="es" sz="1800">
                          <a:solidFill>
                            <a:srgbClr val="00FFFF"/>
                          </a:solidFill>
                          <a:highlight>
                            <a:srgbClr val="000000"/>
                          </a:highlight>
                          <a:latin typeface="Didact Gothic"/>
                          <a:ea typeface="Didact Gothic"/>
                          <a:cs typeface="Didact Gothic"/>
                          <a:sym typeface="Didact Gothic"/>
                        </a:rPr>
                        <a:t>HEAD -&gt;</a:t>
                      </a:r>
                      <a:r>
                        <a:rPr lang="es" sz="1800">
                          <a:solidFill>
                            <a:srgbClr val="F3F3F3"/>
                          </a:solidFill>
                          <a:highlight>
                            <a:srgbClr val="000000"/>
                          </a:highlight>
                          <a:latin typeface="Didact Gothic"/>
                          <a:ea typeface="Didact Gothic"/>
                          <a:cs typeface="Didact Gothic"/>
                          <a:sym typeface="Didact Gothic"/>
                        </a:rPr>
                        <a:t> </a:t>
                      </a:r>
                      <a:r>
                        <a:rPr lang="es" sz="1800">
                          <a:solidFill>
                            <a:srgbClr val="00FF00"/>
                          </a:solidFill>
                          <a:highlight>
                            <a:srgbClr val="000000"/>
                          </a:highlight>
                          <a:latin typeface="Didact Gothic"/>
                          <a:ea typeface="Didact Gothic"/>
                          <a:cs typeface="Didact Gothic"/>
                          <a:sym typeface="Didact Gothic"/>
                        </a:rPr>
                        <a:t>master</a:t>
                      </a:r>
                      <a:r>
                        <a:rPr lang="es" sz="1800">
                          <a:solidFill>
                            <a:srgbClr val="FFFF00"/>
                          </a:solidFill>
                          <a:highlight>
                            <a:srgbClr val="000000"/>
                          </a:highlight>
                          <a:latin typeface="Didact Gothic"/>
                          <a:ea typeface="Didact Gothic"/>
                          <a:cs typeface="Didact Gothic"/>
                          <a:sym typeface="Didact Gothic"/>
                        </a:rPr>
                        <a:t>)</a:t>
                      </a:r>
                      <a:endParaRPr sz="1800">
                        <a:solidFill>
                          <a:srgbClr val="FF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Author: John Doe &lt;johndoe@example.com&gt;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Date:   Sat May 22 18:53:24 2020 -0300</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a:t>
                      </a:r>
                      <a:r>
                        <a:rPr lang="es" sz="1800">
                          <a:solidFill>
                            <a:srgbClr val="F3F3F3"/>
                          </a:solidFill>
                          <a:highlight>
                            <a:schemeClr val="dk1"/>
                          </a:highlight>
                          <a:latin typeface="Didact Gothic"/>
                          <a:ea typeface="Didact Gothic"/>
                          <a:cs typeface="Didact Gothic"/>
                          <a:sym typeface="Didact Gothic"/>
                        </a:rPr>
                        <a:t>Primer archivo del 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09" name="Google Shape;609;p89"/>
          <p:cNvSpPr txBox="1"/>
          <p:nvPr/>
        </p:nvSpPr>
        <p:spPr>
          <a:xfrm>
            <a:off x="271050" y="4105600"/>
            <a:ext cx="8601900" cy="89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500">
              <a:solidFill>
                <a:srgbClr val="1C3643"/>
              </a:solidFill>
              <a:highlight>
                <a:srgbClr val="FFFFFF"/>
              </a:highlight>
              <a:latin typeface="Didact Gothic"/>
              <a:ea typeface="Didact Gothic"/>
              <a:cs typeface="Didact Gothic"/>
              <a:sym typeface="Didact Gothic"/>
            </a:endParaRPr>
          </a:p>
        </p:txBody>
      </p:sp>
      <p:sp>
        <p:nvSpPr>
          <p:cNvPr id="610" name="Google Shape;610;p89"/>
          <p:cNvSpPr txBox="1"/>
          <p:nvPr/>
        </p:nvSpPr>
        <p:spPr>
          <a:xfrm>
            <a:off x="2891738" y="1388125"/>
            <a:ext cx="36828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Los primeros pasos a seguir 👇</a:t>
            </a:r>
            <a:endParaRPr/>
          </a:p>
        </p:txBody>
      </p:sp>
      <p:pic>
        <p:nvPicPr>
          <p:cNvPr id="611" name="Google Shape;611;p89"/>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15" name="Shape 615"/>
        <p:cNvGrpSpPr/>
        <p:nvPr/>
      </p:nvGrpSpPr>
      <p:grpSpPr>
        <a:xfrm>
          <a:off x="0" y="0"/>
          <a:ext cx="0" cy="0"/>
          <a:chOff x="0" y="0"/>
          <a:chExt cx="0" cy="0"/>
        </a:xfrm>
      </p:grpSpPr>
      <p:sp>
        <p:nvSpPr>
          <p:cNvPr id="616" name="Google Shape;616;p90"/>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7" name="Google Shape;617;p90"/>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GIT LOG </a:t>
            </a:r>
            <a:endParaRPr i="1" sz="4000">
              <a:latin typeface="Anton"/>
              <a:ea typeface="Anton"/>
              <a:cs typeface="Anton"/>
              <a:sym typeface="Anton"/>
            </a:endParaRPr>
          </a:p>
        </p:txBody>
      </p:sp>
      <p:sp>
        <p:nvSpPr>
          <p:cNvPr id="618" name="Google Shape;618;p90"/>
          <p:cNvSpPr txBox="1"/>
          <p:nvPr/>
        </p:nvSpPr>
        <p:spPr>
          <a:xfrm>
            <a:off x="1130675" y="1841225"/>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2000">
                <a:solidFill>
                  <a:schemeClr val="dk1"/>
                </a:solidFill>
                <a:latin typeface="Helvetica Neue Light"/>
                <a:ea typeface="Helvetica Neue Light"/>
                <a:cs typeface="Helvetica Neue Light"/>
                <a:sym typeface="Helvetica Neue Light"/>
              </a:rPr>
              <a:t>La documentación de git log es super extensa, por eso puedes indagar en el siguiente link </a:t>
            </a:r>
            <a:r>
              <a:rPr i="1" lang="es" sz="2000" u="sng">
                <a:solidFill>
                  <a:schemeClr val="hlink"/>
                </a:solidFill>
                <a:latin typeface="Helvetica Neue Light"/>
                <a:ea typeface="Helvetica Neue Light"/>
                <a:cs typeface="Helvetica Neue Light"/>
                <a:sym typeface="Helvetica Neue Light"/>
                <a:hlinkClick r:id="rId3"/>
              </a:rPr>
              <a:t>Git-Scm</a:t>
            </a:r>
            <a:r>
              <a:rPr i="1" lang="es" sz="2000">
                <a:solidFill>
                  <a:schemeClr val="dk1"/>
                </a:solidFill>
                <a:latin typeface="Helvetica Neue Light"/>
                <a:ea typeface="Helvetica Neue Light"/>
                <a:cs typeface="Helvetica Neue Light"/>
                <a:sym typeface="Helvetica Neue Light"/>
              </a:rPr>
              <a:t> </a:t>
            </a:r>
            <a:endParaRPr i="1" sz="2000">
              <a:solidFill>
                <a:srgbClr val="1C3643"/>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619" name="Google Shape;619;p90"/>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sp>
        <p:nvSpPr>
          <p:cNvPr id="624" name="Google Shape;624;p91"/>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8" name="Shape 628"/>
        <p:cNvGrpSpPr/>
        <p:nvPr/>
      </p:nvGrpSpPr>
      <p:grpSpPr>
        <a:xfrm>
          <a:off x="0" y="0"/>
          <a:ext cx="0" cy="0"/>
          <a:chOff x="0" y="0"/>
          <a:chExt cx="0" cy="0"/>
        </a:xfrm>
      </p:grpSpPr>
      <p:sp>
        <p:nvSpPr>
          <p:cNvPr id="629" name="Google Shape;629;p9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Ramas</a:t>
            </a:r>
            <a:endParaRPr b="0" i="1" sz="3600" u="none" cap="none" strike="noStrike">
              <a:solidFill>
                <a:srgbClr val="121212"/>
              </a:solidFill>
              <a:latin typeface="Anton"/>
              <a:ea typeface="Anton"/>
              <a:cs typeface="Anton"/>
              <a:sym typeface="Anton"/>
            </a:endParaRPr>
          </a:p>
        </p:txBody>
      </p:sp>
      <p:pic>
        <p:nvPicPr>
          <p:cNvPr id="630" name="Google Shape;630;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9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6" name="Google Shape;636;p93"/>
          <p:cNvSpPr txBox="1"/>
          <p:nvPr/>
        </p:nvSpPr>
        <p:spPr>
          <a:xfrm>
            <a:off x="921325" y="262675"/>
            <a:ext cx="7707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RAMAS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37" name="Google Shape;637;p93"/>
          <p:cNvSpPr txBox="1"/>
          <p:nvPr/>
        </p:nvSpPr>
        <p:spPr>
          <a:xfrm>
            <a:off x="790125" y="1538650"/>
            <a:ext cx="7625100" cy="30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Para </a:t>
            </a:r>
            <a:r>
              <a:rPr lang="es" sz="1800">
                <a:latin typeface="Helvetica Neue Light"/>
                <a:ea typeface="Helvetica Neue Light"/>
                <a:cs typeface="Helvetica Neue Light"/>
                <a:sym typeface="Helvetica Neue Light"/>
              </a:rPr>
              <a:t>añadir una </a:t>
            </a:r>
            <a:r>
              <a:rPr b="1" lang="es" sz="1800">
                <a:latin typeface="Helvetica Neue"/>
                <a:ea typeface="Helvetica Neue"/>
                <a:cs typeface="Helvetica Neue"/>
                <a:sym typeface="Helvetica Neue"/>
              </a:rPr>
              <a:t>nueva función o solucionar un error</a:t>
            </a:r>
            <a:r>
              <a:rPr lang="es" sz="1800">
                <a:latin typeface="Helvetica Neue Light"/>
                <a:ea typeface="Helvetica Neue Light"/>
                <a:cs typeface="Helvetica Neue Light"/>
                <a:sym typeface="Helvetica Neue Light"/>
              </a:rPr>
              <a:t> (sin importar su tamaño), generas una nueva rama para alojar estos cambios. Esto te da la oportunidad de organizarte mejor con los cambios o correcciones experimentales.</a:t>
            </a:r>
            <a:endParaRPr sz="1800">
              <a:latin typeface="Helvetica Neue Light"/>
              <a:ea typeface="Helvetica Neue Light"/>
              <a:cs typeface="Helvetica Neue Light"/>
              <a:sym typeface="Helvetica Neue Light"/>
            </a:endParaRPr>
          </a:p>
          <a:p>
            <a:pPr indent="457200" lvl="0" marL="137160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457200" lvl="0" marL="137160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t>
            </a:r>
            <a:r>
              <a:rPr lang="es" sz="1800">
                <a:latin typeface="Helvetica Neue Light"/>
                <a:ea typeface="Helvetica Neue Light"/>
                <a:cs typeface="Helvetica Neue Light"/>
                <a:sym typeface="Helvetica Neue Light"/>
              </a:rPr>
              <a:t>Podemos crear una rama escribiendo</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lt1"/>
                </a:solidFill>
                <a:highlight>
                  <a:srgbClr val="666666"/>
                </a:highlight>
                <a:latin typeface="Anton"/>
                <a:ea typeface="Anton"/>
                <a:cs typeface="Anton"/>
                <a:sym typeface="Anton"/>
              </a:rPr>
              <a:t>“git branch mi-rama”</a:t>
            </a:r>
            <a:endParaRPr sz="1800">
              <a:solidFill>
                <a:schemeClr val="lt1"/>
              </a:solidFill>
              <a:highlight>
                <a:srgbClr val="666666"/>
              </a:highlight>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9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3" name="Google Shape;643;p94"/>
          <p:cNvSpPr txBox="1"/>
          <p:nvPr/>
        </p:nvSpPr>
        <p:spPr>
          <a:xfrm>
            <a:off x="616500" y="-71950"/>
            <a:ext cx="79110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RAMAS</a:t>
            </a:r>
            <a:endParaRPr i="1" sz="35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pSp>
        <p:nvGrpSpPr>
          <p:cNvPr id="644" name="Google Shape;644;p94"/>
          <p:cNvGrpSpPr/>
          <p:nvPr/>
        </p:nvGrpSpPr>
        <p:grpSpPr>
          <a:xfrm>
            <a:off x="633825" y="935175"/>
            <a:ext cx="5991525" cy="3637450"/>
            <a:chOff x="938625" y="858975"/>
            <a:chExt cx="5991525" cy="3637450"/>
          </a:xfrm>
        </p:grpSpPr>
        <p:pic>
          <p:nvPicPr>
            <p:cNvPr id="645" name="Google Shape;645;p94"/>
            <p:cNvPicPr preferRelativeResize="0"/>
            <p:nvPr/>
          </p:nvPicPr>
          <p:blipFill>
            <a:blip r:embed="rId4">
              <a:alphaModFix/>
            </a:blip>
            <a:stretch>
              <a:fillRect/>
            </a:stretch>
          </p:blipFill>
          <p:spPr>
            <a:xfrm>
              <a:off x="938625" y="911750"/>
              <a:ext cx="5948199" cy="3584675"/>
            </a:xfrm>
            <a:prstGeom prst="rect">
              <a:avLst/>
            </a:prstGeom>
            <a:noFill/>
            <a:ln>
              <a:noFill/>
            </a:ln>
          </p:spPr>
        </p:pic>
        <p:sp>
          <p:nvSpPr>
            <p:cNvPr id="646" name="Google Shape;646;p94"/>
            <p:cNvSpPr/>
            <p:nvPr/>
          </p:nvSpPr>
          <p:spPr>
            <a:xfrm>
              <a:off x="5614950" y="3876661"/>
              <a:ext cx="1315200" cy="555900"/>
            </a:xfrm>
            <a:prstGeom prst="rect">
              <a:avLst/>
            </a:prstGeom>
            <a:solidFill>
              <a:srgbClr val="93C47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Gran cambio</a:t>
              </a:r>
              <a:endParaRPr b="1" sz="1000"/>
            </a:p>
            <a:p>
              <a:pPr indent="0" lvl="0" marL="0" rtl="0" algn="ctr">
                <a:spcBef>
                  <a:spcPts val="0"/>
                </a:spcBef>
                <a:spcAft>
                  <a:spcPts val="0"/>
                </a:spcAft>
                <a:buNone/>
              </a:pPr>
              <a:r>
                <a:rPr b="1" lang="es" sz="1000"/>
                <a:t>(feature)</a:t>
              </a:r>
              <a:endParaRPr b="1" sz="1000"/>
            </a:p>
          </p:txBody>
        </p:sp>
        <p:sp>
          <p:nvSpPr>
            <p:cNvPr id="647" name="Google Shape;647;p94"/>
            <p:cNvSpPr/>
            <p:nvPr/>
          </p:nvSpPr>
          <p:spPr>
            <a:xfrm>
              <a:off x="2082825" y="85897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Pequeño Cambio (feature)</a:t>
              </a:r>
              <a:endParaRPr b="1" sz="1000"/>
            </a:p>
          </p:txBody>
        </p:sp>
        <p:sp>
          <p:nvSpPr>
            <p:cNvPr id="648" name="Google Shape;648;p94"/>
            <p:cNvSpPr/>
            <p:nvPr/>
          </p:nvSpPr>
          <p:spPr>
            <a:xfrm>
              <a:off x="4185750" y="14620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Rama Principal</a:t>
              </a:r>
              <a:endParaRPr b="1" sz="1000"/>
            </a:p>
            <a:p>
              <a:pPr indent="0" lvl="0" marL="0" rtl="0" algn="ctr">
                <a:spcBef>
                  <a:spcPts val="0"/>
                </a:spcBef>
                <a:spcAft>
                  <a:spcPts val="0"/>
                </a:spcAft>
                <a:buNone/>
              </a:pPr>
              <a:r>
                <a:rPr b="1" lang="es" sz="1000"/>
                <a:t>(master)</a:t>
              </a:r>
              <a:endParaRPr b="1" sz="1000"/>
            </a:p>
          </p:txBody>
        </p:sp>
      </p:grpSp>
      <p:sp>
        <p:nvSpPr>
          <p:cNvPr id="649" name="Google Shape;649;p94"/>
          <p:cNvSpPr txBox="1"/>
          <p:nvPr/>
        </p:nvSpPr>
        <p:spPr>
          <a:xfrm>
            <a:off x="6713400" y="2153850"/>
            <a:ext cx="19959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t>
            </a:r>
            <a:br>
              <a:rPr lang="es" sz="1800">
                <a:solidFill>
                  <a:schemeClr val="dk1"/>
                </a:solidFill>
                <a:latin typeface="Helvetica Neue Light"/>
                <a:ea typeface="Helvetica Neue Light"/>
                <a:cs typeface="Helvetica Neue Light"/>
                <a:sym typeface="Helvetica Neue Light"/>
              </a:rPr>
            </a:br>
            <a:r>
              <a:rPr lang="es" sz="1800">
                <a:solidFill>
                  <a:schemeClr val="dk1"/>
                </a:solidFill>
                <a:latin typeface="Helvetica Neue Light"/>
                <a:ea typeface="Helvetica Neue Light"/>
                <a:cs typeface="Helvetica Neue Light"/>
                <a:sym typeface="Helvetica Neue Light"/>
              </a:rPr>
              <a:t>Así funciona</a:t>
            </a:r>
            <a:endParaRPr sz="1800">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9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5" name="Google Shape;655;p95"/>
          <p:cNvSpPr txBox="1"/>
          <p:nvPr/>
        </p:nvSpPr>
        <p:spPr>
          <a:xfrm>
            <a:off x="9250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BRANCH - Creando ramas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656" name="Google Shape;656;p95"/>
          <p:cNvGraphicFramePr/>
          <p:nvPr/>
        </p:nvGraphicFramePr>
        <p:xfrm>
          <a:off x="335450" y="1978675"/>
          <a:ext cx="3000000" cy="3000000"/>
        </p:xfrm>
        <a:graphic>
          <a:graphicData uri="http://schemas.openxmlformats.org/drawingml/2006/table">
            <a:tbl>
              <a:tblPr>
                <a:noFill/>
                <a:tableStyleId>{E92BE533-41EB-463B-841A-ED5F4FA4BC3E}</a:tableStyleId>
              </a:tblPr>
              <a:tblGrid>
                <a:gridCol w="8332575"/>
              </a:tblGrid>
              <a:tr h="127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1: Verifico en cuál rama estoy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FF"/>
                          </a:solidFill>
                          <a:highlight>
                            <a:srgbClr val="000000"/>
                          </a:highlight>
                          <a:latin typeface="Didact Gothic"/>
                          <a:ea typeface="Didact Gothic"/>
                          <a:cs typeface="Didact Gothic"/>
                          <a:sym typeface="Didact Gothic"/>
                        </a:rPr>
                        <a:t>*master</a:t>
                      </a:r>
                      <a:endParaRPr sz="16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434343"/>
                          </a:solidFill>
                          <a:highlight>
                            <a:srgbClr val="000000"/>
                          </a:highlight>
                          <a:latin typeface="Didact Gothic"/>
                          <a:ea typeface="Didact Gothic"/>
                          <a:cs typeface="Didact Gothic"/>
                          <a:sym typeface="Didact Gothic"/>
                        </a:rPr>
                        <a:t>/* Paso 2. Creo la rama que voy a usar para el cambio */</a:t>
                      </a:r>
                      <a:br>
                        <a:rPr lang="es" sz="1600">
                          <a:solidFill>
                            <a:srgbClr val="00FFFF"/>
                          </a:solidFill>
                          <a:highlight>
                            <a:srgbClr val="000000"/>
                          </a:highlight>
                          <a:latin typeface="Didact Gothic"/>
                          <a:ea typeface="Didact Gothic"/>
                          <a:cs typeface="Didact Gothic"/>
                          <a:sym typeface="Didact Gothic"/>
                        </a:rPr>
                      </a:b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a:t>
                      </a:r>
                      <a:r>
                        <a:rPr lang="es" sz="1600">
                          <a:solidFill>
                            <a:srgbClr val="F3F3F3"/>
                          </a:solidFill>
                          <a:highlight>
                            <a:srgbClr val="000000"/>
                          </a:highlight>
                          <a:latin typeface="Didact Gothic"/>
                          <a:ea typeface="Didact Gothic"/>
                          <a:cs typeface="Didact Gothic"/>
                          <a:sym typeface="Didact Gothic"/>
                        </a:rPr>
                        <a:t> git branch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Paso 3: Verifico que se creó la rama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 -l</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FFFFF"/>
                          </a:solidFill>
                          <a:highlight>
                            <a:schemeClr val="dk1"/>
                          </a:highlight>
                          <a:latin typeface="Didact Gothic"/>
                          <a:ea typeface="Didact Gothic"/>
                          <a:cs typeface="Didact Gothic"/>
                          <a:sym typeface="Didact Gothic"/>
                        </a:rPr>
                        <a:t>mi_rama</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endParaRPr sz="1600">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57" name="Google Shape;657;p95"/>
          <p:cNvSpPr txBox="1"/>
          <p:nvPr/>
        </p:nvSpPr>
        <p:spPr>
          <a:xfrm>
            <a:off x="235500" y="1317450"/>
            <a:ext cx="8263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000"/>
              </a:spcBef>
              <a:spcAft>
                <a:spcPts val="1200"/>
              </a:spcAft>
              <a:buNone/>
            </a:pPr>
            <a:r>
              <a:rPr lang="es" sz="1800">
                <a:solidFill>
                  <a:schemeClr val="dk1"/>
                </a:solidFill>
                <a:latin typeface="Helvetica Neue Light"/>
                <a:ea typeface="Helvetica Neue Light"/>
                <a:cs typeface="Helvetica Neue Light"/>
                <a:sym typeface="Helvetica Neue Light"/>
              </a:rPr>
              <a:t>Veamos cómo crear una rama 👀</a:t>
            </a:r>
            <a:endParaRPr sz="1800">
              <a:solidFill>
                <a:schemeClr val="dk1"/>
              </a:solidFill>
              <a:latin typeface="Helvetica Neue Light"/>
              <a:ea typeface="Helvetica Neue Light"/>
              <a:cs typeface="Helvetica Neue Light"/>
              <a:sym typeface="Helvetica Neue Light"/>
            </a:endParaRPr>
          </a:p>
        </p:txBody>
      </p:sp>
      <p:pic>
        <p:nvPicPr>
          <p:cNvPr id="658" name="Google Shape;658;p95"/>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15" name="Shape 215"/>
        <p:cNvGrpSpPr/>
        <p:nvPr/>
      </p:nvGrpSpPr>
      <p:grpSpPr>
        <a:xfrm>
          <a:off x="0" y="0"/>
          <a:ext cx="0" cy="0"/>
          <a:chOff x="0" y="0"/>
          <a:chExt cx="0" cy="0"/>
        </a:xfrm>
      </p:grpSpPr>
      <p:sp>
        <p:nvSpPr>
          <p:cNvPr id="216" name="Google Shape;216;p4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¿Qué es GIT?</a:t>
            </a:r>
            <a:endParaRPr b="0" i="1" sz="3600" u="none" cap="none" strike="noStrike">
              <a:solidFill>
                <a:srgbClr val="121212"/>
              </a:solidFill>
              <a:latin typeface="Anton"/>
              <a:ea typeface="Anton"/>
              <a:cs typeface="Anton"/>
              <a:sym typeface="Anton"/>
            </a:endParaRPr>
          </a:p>
        </p:txBody>
      </p:sp>
      <p:pic>
        <p:nvPicPr>
          <p:cNvPr id="217" name="Google Shape;217;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9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4" name="Google Shape;664;p96"/>
          <p:cNvSpPr txBox="1"/>
          <p:nvPr/>
        </p:nvSpPr>
        <p:spPr>
          <a:xfrm>
            <a:off x="644226" y="3742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500">
                <a:solidFill>
                  <a:schemeClr val="dk1"/>
                </a:solidFill>
                <a:latin typeface="Anton"/>
                <a:ea typeface="Anton"/>
                <a:cs typeface="Anton"/>
                <a:sym typeface="Anton"/>
              </a:rPr>
              <a:t>GIT CHECKOUT - Movernos entre ramas</a:t>
            </a:r>
            <a:endParaRPr i="1" sz="3500">
              <a:solidFill>
                <a:schemeClr val="dk1"/>
              </a:solidFill>
              <a:latin typeface="Anton"/>
              <a:ea typeface="Anton"/>
              <a:cs typeface="Anton"/>
              <a:sym typeface="Anton"/>
            </a:endParaRPr>
          </a:p>
        </p:txBody>
      </p:sp>
      <p:graphicFrame>
        <p:nvGraphicFramePr>
          <p:cNvPr id="665" name="Google Shape;665;p96"/>
          <p:cNvGraphicFramePr/>
          <p:nvPr/>
        </p:nvGraphicFramePr>
        <p:xfrm>
          <a:off x="363450" y="2311450"/>
          <a:ext cx="3000000" cy="3000000"/>
        </p:xfrm>
        <a:graphic>
          <a:graphicData uri="http://schemas.openxmlformats.org/drawingml/2006/table">
            <a:tbl>
              <a:tblPr>
                <a:noFill/>
                <a:tableStyleId>{E92BE533-41EB-463B-841A-ED5F4FA4BC3E}</a:tableStyleId>
              </a:tblPr>
              <a:tblGrid>
                <a:gridCol w="8417950"/>
              </a:tblGrid>
              <a:tr h="19812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Para moverme a la rama que cree uso el comando de git checkout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600">
                          <a:solidFill>
                            <a:srgbClr val="F3F3F3"/>
                          </a:solidFill>
                          <a:highlight>
                            <a:srgbClr val="000000"/>
                          </a:highlight>
                          <a:latin typeface="Didact Gothic"/>
                          <a:ea typeface="Didact Gothic"/>
                          <a:cs typeface="Didact Gothic"/>
                          <a:sym typeface="Didact Gothic"/>
                        </a:rPr>
                        <a:t> git checkout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3F3F3"/>
                          </a:solidFill>
                          <a:highlight>
                            <a:srgbClr val="000000"/>
                          </a:highlight>
                          <a:latin typeface="Didact Gothic"/>
                          <a:ea typeface="Didact Gothic"/>
                          <a:cs typeface="Didact Gothic"/>
                          <a:sym typeface="Didact Gothic"/>
                        </a:rPr>
                        <a:t>Switched to branch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Verifico nuevamente que me movi de rama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 -l</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FFFFF"/>
                          </a:solidFill>
                          <a:highlight>
                            <a:schemeClr val="dk1"/>
                          </a:highlight>
                          <a:latin typeface="Didact Gothic"/>
                          <a:ea typeface="Didact Gothic"/>
                          <a:cs typeface="Didact Gothic"/>
                          <a:sym typeface="Didact Gothic"/>
                        </a:rPr>
                        <a:t>master</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FF"/>
                          </a:solidFill>
                          <a:highlight>
                            <a:schemeClr val="dk1"/>
                          </a:highlight>
                          <a:latin typeface="Didact Gothic"/>
                          <a:ea typeface="Didact Gothic"/>
                          <a:cs typeface="Didact Gothic"/>
                          <a:sym typeface="Didact Gothic"/>
                        </a:rPr>
                        <a:t>*mi_rama</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endParaRPr sz="1600">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66" name="Google Shape;666;p96"/>
          <p:cNvSpPr txBox="1"/>
          <p:nvPr/>
        </p:nvSpPr>
        <p:spPr>
          <a:xfrm>
            <a:off x="2361100" y="1460875"/>
            <a:ext cx="49842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000"/>
              </a:spcBef>
              <a:spcAft>
                <a:spcPts val="1200"/>
              </a:spcAft>
              <a:buNone/>
            </a:pPr>
            <a:r>
              <a:rPr lang="es" sz="1800">
                <a:solidFill>
                  <a:schemeClr val="dk1"/>
                </a:solidFill>
                <a:latin typeface="Helvetica Neue Light"/>
                <a:ea typeface="Helvetica Neue Light"/>
                <a:cs typeface="Helvetica Neue Light"/>
                <a:sym typeface="Helvetica Neue Light"/>
              </a:rPr>
              <a:t>¿</a:t>
            </a:r>
            <a:r>
              <a:rPr lang="es" sz="1800">
                <a:solidFill>
                  <a:schemeClr val="dk1"/>
                </a:solidFill>
                <a:latin typeface="Helvetica Neue Light"/>
                <a:ea typeface="Helvetica Neue Light"/>
                <a:cs typeface="Helvetica Neue Light"/>
                <a:sym typeface="Helvetica Neue Light"/>
              </a:rPr>
              <a:t>Será muy complicado hacerlo? 😐</a:t>
            </a:r>
            <a:endParaRPr sz="1800">
              <a:solidFill>
                <a:schemeClr val="dk1"/>
              </a:solidFill>
              <a:latin typeface="Helvetica Neue Light"/>
              <a:ea typeface="Helvetica Neue Light"/>
              <a:cs typeface="Helvetica Neue Light"/>
              <a:sym typeface="Helvetica Neue Light"/>
            </a:endParaRPr>
          </a:p>
        </p:txBody>
      </p:sp>
      <p:pic>
        <p:nvPicPr>
          <p:cNvPr id="667" name="Google Shape;667;p96"/>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aphicFrame>
        <p:nvGraphicFramePr>
          <p:cNvPr id="672" name="Google Shape;672;p97"/>
          <p:cNvGraphicFramePr/>
          <p:nvPr/>
        </p:nvGraphicFramePr>
        <p:xfrm>
          <a:off x="385100" y="1560813"/>
          <a:ext cx="3000000" cy="3000000"/>
        </p:xfrm>
        <a:graphic>
          <a:graphicData uri="http://schemas.openxmlformats.org/drawingml/2006/table">
            <a:tbl>
              <a:tblPr>
                <a:noFill/>
                <a:tableStyleId>{E92BE533-41EB-463B-841A-ED5F4FA4BC3E}</a:tableStyleId>
              </a:tblPr>
              <a:tblGrid>
                <a:gridCol w="8472500"/>
              </a:tblGrid>
              <a:tr h="28594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1: Me muevo a la rama principal “master”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checkout master</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Paso 2: Verificar que se está en la rama de master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FFFFF"/>
                          </a:solidFill>
                          <a:highlight>
                            <a:schemeClr val="dk1"/>
                          </a:highlight>
                          <a:latin typeface="Didact Gothic"/>
                          <a:ea typeface="Didact Gothic"/>
                          <a:cs typeface="Didact Gothic"/>
                          <a:sym typeface="Didact Gothic"/>
                        </a:rPr>
                        <a:t>mi_rama</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Paso 3: Procedo a borrar la rama que ya no voy a usar */</a:t>
                      </a:r>
                      <a:br>
                        <a:rPr lang="es" sz="1600">
                          <a:solidFill>
                            <a:srgbClr val="00FFFF"/>
                          </a:solidFill>
                          <a:highlight>
                            <a:srgbClr val="000000"/>
                          </a:highlight>
                          <a:latin typeface="Didact Gothic"/>
                          <a:ea typeface="Didact Gothic"/>
                          <a:cs typeface="Didact Gothic"/>
                          <a:sym typeface="Didact Gothic"/>
                        </a:rPr>
                      </a:b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600">
                          <a:solidFill>
                            <a:srgbClr val="F3F3F3"/>
                          </a:solidFill>
                          <a:highlight>
                            <a:srgbClr val="000000"/>
                          </a:highlight>
                          <a:latin typeface="Didact Gothic"/>
                          <a:ea typeface="Didact Gothic"/>
                          <a:cs typeface="Didact Gothic"/>
                          <a:sym typeface="Didact Gothic"/>
                        </a:rPr>
                        <a:t> git branch -D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Deleted branch </a:t>
                      </a:r>
                      <a:r>
                        <a:rPr lang="es" sz="1600">
                          <a:solidFill>
                            <a:srgbClr val="F3F3F3"/>
                          </a:solidFill>
                          <a:highlight>
                            <a:schemeClr val="dk1"/>
                          </a:highlight>
                          <a:latin typeface="Didact Gothic"/>
                          <a:ea typeface="Didact Gothic"/>
                          <a:cs typeface="Didact Gothic"/>
                          <a:sym typeface="Didact Gothic"/>
                        </a:rPr>
                        <a:t>mi_rama</a:t>
                      </a:r>
                      <a:r>
                        <a:rPr lang="es" sz="1600">
                          <a:solidFill>
                            <a:srgbClr val="F3F3F3"/>
                          </a:solidFill>
                          <a:highlight>
                            <a:srgbClr val="000000"/>
                          </a:highlight>
                          <a:latin typeface="Didact Gothic"/>
                          <a:ea typeface="Didact Gothic"/>
                          <a:cs typeface="Didact Gothic"/>
                          <a:sym typeface="Didact Gothic"/>
                        </a:rPr>
                        <a:t> (was 6d6c28c)</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4: Verificar que se borró la rama*/</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FF"/>
                          </a:solidFill>
                          <a:highlight>
                            <a:schemeClr val="dk1"/>
                          </a:highlight>
                          <a:latin typeface="Didact Gothic"/>
                          <a:ea typeface="Didact Gothic"/>
                          <a:cs typeface="Didact Gothic"/>
                          <a:sym typeface="Didact Gothic"/>
                        </a:rPr>
                        <a:t>*master</a:t>
                      </a:r>
                      <a:endParaRPr sz="1600">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73" name="Google Shape;673;p9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74" name="Google Shape;674;p97"/>
          <p:cNvSpPr txBox="1"/>
          <p:nvPr/>
        </p:nvSpPr>
        <p:spPr>
          <a:xfrm>
            <a:off x="693151" y="126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BRANCH -D - Borrando ramas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75" name="Google Shape;675;p97"/>
          <p:cNvSpPr txBox="1"/>
          <p:nvPr/>
        </p:nvSpPr>
        <p:spPr>
          <a:xfrm>
            <a:off x="385100" y="10298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lang="es" sz="1800">
                <a:solidFill>
                  <a:schemeClr val="dk1"/>
                </a:solidFill>
                <a:latin typeface="Helvetica Neue Light"/>
                <a:ea typeface="Helvetica Neue Light"/>
                <a:cs typeface="Helvetica Neue Light"/>
                <a:sym typeface="Helvetica Neue Light"/>
              </a:rPr>
              <a:t>Penúltimo paso 😉</a:t>
            </a:r>
            <a:endParaRPr sz="1800">
              <a:latin typeface="Helvetica Neue Light"/>
              <a:ea typeface="Helvetica Neue Light"/>
              <a:cs typeface="Helvetica Neue Light"/>
              <a:sym typeface="Helvetica Neue Light"/>
            </a:endParaRPr>
          </a:p>
        </p:txBody>
      </p:sp>
      <p:pic>
        <p:nvPicPr>
          <p:cNvPr id="676" name="Google Shape;676;p97"/>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82" name="Google Shape;682;p98"/>
          <p:cNvSpPr txBox="1"/>
          <p:nvPr/>
        </p:nvSpPr>
        <p:spPr>
          <a:xfrm>
            <a:off x="1077401" y="1864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CHECKOUT - Listar Commits </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83" name="Google Shape;683;p98"/>
          <p:cNvSpPr txBox="1"/>
          <p:nvPr/>
        </p:nvSpPr>
        <p:spPr>
          <a:xfrm>
            <a:off x="900900" y="1378775"/>
            <a:ext cx="7342200" cy="2107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Así como nos movemos entre ramas, nos podemos mover entre commits. Recuerden que al hacer cambios, adherirlos y comitearlos, se crea un historial de dichos cambios, los </a:t>
            </a:r>
            <a:r>
              <a:rPr b="1" lang="es" sz="1800">
                <a:latin typeface="Helvetica Neue"/>
                <a:ea typeface="Helvetica Neue"/>
                <a:cs typeface="Helvetica Neue"/>
                <a:sym typeface="Helvetica Neue"/>
              </a:rPr>
              <a:t>logs</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45720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La posibilidad de volver a un commit en específico es una </a:t>
            </a:r>
            <a:r>
              <a:rPr b="1" lang="es" sz="1800">
                <a:latin typeface="Helvetica Neue"/>
                <a:ea typeface="Helvetica Neue"/>
                <a:cs typeface="Helvetica Neue"/>
                <a:sym typeface="Helvetica Neue"/>
              </a:rPr>
              <a:t>ventaja de los controladores de versiones</a:t>
            </a:r>
            <a:r>
              <a:rPr lang="es" sz="1800">
                <a:latin typeface="Helvetica Neue Light"/>
                <a:ea typeface="Helvetica Neue Light"/>
                <a:cs typeface="Helvetica Neue Light"/>
                <a:sym typeface="Helvetica Neue Light"/>
              </a:rPr>
              <a:t>, que permiten volver a un estado anterior si se presenta un problema, error o cambio inesperado.</a:t>
            </a:r>
            <a:endParaRPr sz="1800">
              <a:latin typeface="Helvetica Neue Light"/>
              <a:ea typeface="Helvetica Neue Light"/>
              <a:cs typeface="Helvetica Neue Light"/>
              <a:sym typeface="Helvetica Neue Light"/>
            </a:endParaRPr>
          </a:p>
        </p:txBody>
      </p:sp>
      <p:pic>
        <p:nvPicPr>
          <p:cNvPr id="684" name="Google Shape;684;p98"/>
          <p:cNvPicPr preferRelativeResize="0"/>
          <p:nvPr/>
        </p:nvPicPr>
        <p:blipFill>
          <a:blip r:embed="rId4">
            <a:alphaModFix/>
          </a:blip>
          <a:stretch>
            <a:fillRect/>
          </a:stretch>
        </p:blipFill>
        <p:spPr>
          <a:xfrm>
            <a:off x="4257178" y="4061025"/>
            <a:ext cx="792399" cy="792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9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0" name="Google Shape;690;p99"/>
          <p:cNvSpPr txBox="1"/>
          <p:nvPr/>
        </p:nvSpPr>
        <p:spPr>
          <a:xfrm>
            <a:off x="9250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CHECKOUT - Listar Commits </a:t>
            </a:r>
            <a:endParaRPr i="1" sz="3800">
              <a:solidFill>
                <a:schemeClr val="dk1"/>
              </a:solidFill>
              <a:latin typeface="Anton"/>
              <a:ea typeface="Anton"/>
              <a:cs typeface="Anton"/>
              <a:sym typeface="Anton"/>
            </a:endParaRPr>
          </a:p>
          <a:p>
            <a:pPr indent="0" lvl="0" marL="0" rtl="0" algn="ctr">
              <a:lnSpc>
                <a:spcPct val="115000"/>
              </a:lnSpc>
              <a:spcBef>
                <a:spcPts val="2000"/>
              </a:spcBef>
              <a:spcAft>
                <a:spcPts val="600"/>
              </a:spcAft>
              <a:buClr>
                <a:schemeClr val="dk1"/>
              </a:buClr>
              <a:buSzPts val="1100"/>
              <a:buFont typeface="Arial"/>
              <a:buNone/>
            </a:pPr>
            <a:r>
              <a:rPr lang="es" sz="2000">
                <a:solidFill>
                  <a:schemeClr val="dk1"/>
                </a:solidFill>
                <a:highlight>
                  <a:srgbClr val="3CEFAB"/>
                </a:highlight>
                <a:latin typeface="Helvetica Neue Light"/>
                <a:ea typeface="Helvetica Neue Light"/>
                <a:cs typeface="Helvetica Neue Light"/>
                <a:sym typeface="Helvetica Neue Light"/>
              </a:rPr>
              <a:t>Comenzamos listando </a:t>
            </a:r>
            <a:endParaRPr i="1" sz="2000">
              <a:solidFill>
                <a:schemeClr val="dk1"/>
              </a:solidFill>
              <a:highlight>
                <a:srgbClr val="3CEFAB"/>
              </a:highlight>
              <a:latin typeface="Anton"/>
              <a:ea typeface="Anton"/>
              <a:cs typeface="Anton"/>
              <a:sym typeface="Anton"/>
            </a:endParaRPr>
          </a:p>
        </p:txBody>
      </p:sp>
      <p:graphicFrame>
        <p:nvGraphicFramePr>
          <p:cNvPr id="691" name="Google Shape;691;p99"/>
          <p:cNvGraphicFramePr/>
          <p:nvPr/>
        </p:nvGraphicFramePr>
        <p:xfrm>
          <a:off x="547700" y="2155550"/>
          <a:ext cx="3000000" cy="3000000"/>
        </p:xfrm>
        <a:graphic>
          <a:graphicData uri="http://schemas.openxmlformats.org/drawingml/2006/table">
            <a:tbl>
              <a:tblPr>
                <a:noFill/>
                <a:tableStyleId>{E92BE533-41EB-463B-841A-ED5F4FA4BC3E}</a:tableStyleId>
              </a:tblPr>
              <a:tblGrid>
                <a:gridCol w="8048600"/>
              </a:tblGrid>
              <a:tr h="12700">
                <a:tc>
                  <a:txBody>
                    <a:bodyPr/>
                    <a:lstStyle/>
                    <a:p>
                      <a:pPr indent="0" lvl="0" marL="0" rtl="0" algn="l">
                        <a:spcBef>
                          <a:spcPts val="0"/>
                        </a:spcBef>
                        <a:spcAft>
                          <a:spcPts val="0"/>
                        </a:spcAft>
                        <a:buNone/>
                      </a:pPr>
                      <a:r>
                        <a:rPr lang="es" sz="1600">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a:solidFill>
                          <a:srgbClr val="999999"/>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rgbClr val="000000"/>
                          </a:highlight>
                          <a:latin typeface="Didact Gothic"/>
                          <a:ea typeface="Didact Gothic"/>
                          <a:cs typeface="Didact Gothic"/>
                          <a:sym typeface="Didact Gothic"/>
                        </a:rPr>
                        <a:t>$ git log --oneline</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FFF00"/>
                          </a:solidFill>
                          <a:highlight>
                            <a:srgbClr val="000000"/>
                          </a:highlight>
                          <a:latin typeface="Didact Gothic"/>
                          <a:ea typeface="Didact Gothic"/>
                          <a:cs typeface="Didact Gothic"/>
                          <a:sym typeface="Didact Gothic"/>
                        </a:rPr>
                        <a:t>fc59b88 (</a:t>
                      </a:r>
                      <a:r>
                        <a:rPr lang="es" sz="1600">
                          <a:solidFill>
                            <a:srgbClr val="00FF00"/>
                          </a:solidFill>
                          <a:highlight>
                            <a:srgbClr val="000000"/>
                          </a:highlight>
                          <a:latin typeface="Didact Gothic"/>
                          <a:ea typeface="Didact Gothic"/>
                          <a:cs typeface="Didact Gothic"/>
                          <a:sym typeface="Didact Gothic"/>
                        </a:rPr>
                        <a:t>HEAD</a:t>
                      </a:r>
                      <a:r>
                        <a:rPr lang="es" sz="1600">
                          <a:solidFill>
                            <a:srgbClr val="FFFF00"/>
                          </a:solidFill>
                          <a:highlight>
                            <a:srgbClr val="000000"/>
                          </a:highlight>
                          <a:latin typeface="Didact Gothic"/>
                          <a:ea typeface="Didact Gothic"/>
                          <a:cs typeface="Didact Gothic"/>
                          <a:sym typeface="Didact Gothic"/>
                        </a:rPr>
                        <a:t> -&gt; </a:t>
                      </a:r>
                      <a:r>
                        <a:rPr lang="es" sz="1600">
                          <a:solidFill>
                            <a:srgbClr val="00FFFF"/>
                          </a:solidFill>
                          <a:highlight>
                            <a:srgbClr val="000000"/>
                          </a:highlight>
                          <a:latin typeface="Didact Gothic"/>
                          <a:ea typeface="Didact Gothic"/>
                          <a:cs typeface="Didact Gothic"/>
                          <a:sym typeface="Didact Gothic"/>
                        </a:rPr>
                        <a:t>nueva_rama</a:t>
                      </a:r>
                      <a:r>
                        <a:rPr lang="es" sz="1600">
                          <a:solidFill>
                            <a:srgbClr val="FFFF00"/>
                          </a:solidFill>
                          <a:highlight>
                            <a:srgbClr val="000000"/>
                          </a:highlight>
                          <a:latin typeface="Didact Gothic"/>
                          <a:ea typeface="Didact Gothic"/>
                          <a:cs typeface="Didact Gothic"/>
                          <a:sym typeface="Didact Gothic"/>
                        </a:rPr>
                        <a:t>) </a:t>
                      </a:r>
                      <a:r>
                        <a:rPr lang="es" sz="1600">
                          <a:solidFill>
                            <a:srgbClr val="FFFFFF"/>
                          </a:solidFill>
                          <a:highlight>
                            <a:srgbClr val="000000"/>
                          </a:highlight>
                          <a:latin typeface="Didact Gothic"/>
                          <a:ea typeface="Didact Gothic"/>
                          <a:cs typeface="Didact Gothic"/>
                          <a:sym typeface="Didact Gothic"/>
                        </a:rPr>
                        <a:t>Ahora agregamos un título</a:t>
                      </a:r>
                      <a:endParaRPr sz="16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FFF00"/>
                          </a:solidFill>
                          <a:highlight>
                            <a:srgbClr val="000000"/>
                          </a:highlight>
                          <a:latin typeface="Didact Gothic"/>
                          <a:ea typeface="Didact Gothic"/>
                          <a:cs typeface="Didact Gothic"/>
                          <a:sym typeface="Didact Gothic"/>
                        </a:rPr>
                        <a:t>6bcff19 </a:t>
                      </a:r>
                      <a:r>
                        <a:rPr lang="es" sz="1600">
                          <a:solidFill>
                            <a:srgbClr val="FFFFFF"/>
                          </a:solidFill>
                          <a:latin typeface="Didact Gothic"/>
                          <a:ea typeface="Didact Gothic"/>
                          <a:cs typeface="Didact Gothic"/>
                          <a:sym typeface="Didact Gothic"/>
                        </a:rPr>
                        <a:t>Agregar un texto al index.html</a:t>
                      </a:r>
                      <a:endParaRPr sz="16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lang="es" sz="1600">
                          <a:solidFill>
                            <a:srgbClr val="FFFF00"/>
                          </a:solidFill>
                          <a:highlight>
                            <a:srgbClr val="000000"/>
                          </a:highlight>
                          <a:latin typeface="Didact Gothic"/>
                          <a:ea typeface="Didact Gothic"/>
                          <a:cs typeface="Didact Gothic"/>
                          <a:sym typeface="Didact Gothic"/>
                        </a:rPr>
                        <a:t>41e6121 </a:t>
                      </a:r>
                      <a:r>
                        <a:rPr lang="es" sz="1600">
                          <a:solidFill>
                            <a:srgbClr val="00FFFF"/>
                          </a:solidFill>
                          <a:highlight>
                            <a:srgbClr val="000000"/>
                          </a:highlight>
                          <a:latin typeface="Didact Gothic"/>
                          <a:ea typeface="Didact Gothic"/>
                          <a:cs typeface="Didact Gothic"/>
                          <a:sym typeface="Didact Gothic"/>
                        </a:rPr>
                        <a:t>(master) </a:t>
                      </a:r>
                      <a:r>
                        <a:rPr lang="es" sz="1600">
                          <a:solidFill>
                            <a:srgbClr val="FFFFFF"/>
                          </a:solidFill>
                          <a:highlight>
                            <a:srgbClr val="000000"/>
                          </a:highlight>
                          <a:latin typeface="Didact Gothic"/>
                          <a:ea typeface="Didact Gothic"/>
                          <a:cs typeface="Didact Gothic"/>
                          <a:sym typeface="Didact Gothic"/>
                        </a:rPr>
                        <a:t>Primer archivo del repositorio</a:t>
                      </a:r>
                      <a:endParaRPr sz="16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a:t>
                      </a:r>
                      <a:endParaRPr sz="1600">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92" name="Google Shape;692;p99"/>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10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8" name="Google Shape;698;p100"/>
          <p:cNvSpPr txBox="1"/>
          <p:nvPr/>
        </p:nvSpPr>
        <p:spPr>
          <a:xfrm>
            <a:off x="462801" y="1054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CHECKOUT - Movernos a un commit</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699" name="Google Shape;699;p100"/>
          <p:cNvGraphicFramePr/>
          <p:nvPr/>
        </p:nvGraphicFramePr>
        <p:xfrm>
          <a:off x="1034675" y="1160775"/>
          <a:ext cx="3000000" cy="3000000"/>
        </p:xfrm>
        <a:graphic>
          <a:graphicData uri="http://schemas.openxmlformats.org/drawingml/2006/table">
            <a:tbl>
              <a:tblPr>
                <a:noFill/>
                <a:tableStyleId>{E92BE533-41EB-463B-841A-ED5F4FA4BC3E}</a:tableStyleId>
              </a:tblPr>
              <a:tblGrid>
                <a:gridCol w="7342000"/>
              </a:tblGrid>
              <a:tr h="3248700">
                <a:tc>
                  <a:txBody>
                    <a:bodyPr/>
                    <a:lstStyle/>
                    <a:p>
                      <a:pPr indent="0" lvl="0" marL="0" rtl="0" algn="l">
                        <a:spcBef>
                          <a:spcPts val="0"/>
                        </a:spcBef>
                        <a:spcAft>
                          <a:spcPts val="0"/>
                        </a:spcAft>
                        <a:buNone/>
                      </a:pPr>
                      <a:r>
                        <a:rPr lang="es">
                          <a:solidFill>
                            <a:srgbClr val="999999"/>
                          </a:solidFill>
                          <a:highlight>
                            <a:schemeClr val="dk1"/>
                          </a:highlight>
                          <a:latin typeface="Didact Gothic"/>
                          <a:ea typeface="Didact Gothic"/>
                          <a:cs typeface="Didact Gothic"/>
                          <a:sym typeface="Didact Gothic"/>
                        </a:rPr>
                        <a:t>/* Supongamos que me equivoqué en agregar el título, quiero volver al punto anterior del texto, busco el número de commit y muevo hacia ese punto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rgbClr val="000000"/>
                          </a:highlight>
                          <a:latin typeface="Didact Gothic"/>
                          <a:ea typeface="Didact Gothic"/>
                          <a:cs typeface="Didact Gothic"/>
                          <a:sym typeface="Didact Gothic"/>
                        </a:rPr>
                        <a:t>$ git checkout </a:t>
                      </a:r>
                      <a:r>
                        <a:rPr lang="es">
                          <a:solidFill>
                            <a:srgbClr val="FFFFFF"/>
                          </a:solidFill>
                          <a:highlight>
                            <a:schemeClr val="dk1"/>
                          </a:highlight>
                          <a:latin typeface="Didact Gothic"/>
                          <a:ea typeface="Didact Gothic"/>
                          <a:cs typeface="Didact Gothic"/>
                          <a:sym typeface="Didact Gothic"/>
                        </a:rPr>
                        <a:t>6bcff19</a:t>
                      </a:r>
                      <a:endParaRPr>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Note: checking out </a:t>
                      </a:r>
                      <a:r>
                        <a:rPr lang="es">
                          <a:solidFill>
                            <a:srgbClr val="FFFFFF"/>
                          </a:solidFill>
                          <a:highlight>
                            <a:schemeClr val="dk1"/>
                          </a:highlight>
                          <a:latin typeface="Didact Gothic"/>
                          <a:ea typeface="Didact Gothic"/>
                          <a:cs typeface="Didact Gothic"/>
                          <a:sym typeface="Didact Gothic"/>
                        </a:rPr>
                        <a:t>6bcff19</a:t>
                      </a:r>
                      <a:r>
                        <a:rPr lang="es">
                          <a:solidFill>
                            <a:srgbClr val="F3F3F3"/>
                          </a:solidFill>
                          <a:highlight>
                            <a:srgbClr val="000000"/>
                          </a:highlight>
                          <a:latin typeface="Didact Gothic"/>
                          <a:ea typeface="Didact Gothic"/>
                          <a:cs typeface="Didact Gothic"/>
                          <a:sym typeface="Didact Gothic"/>
                        </a:rPr>
                        <a: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You are in 'detached HEAD' state. You can look around, make experimental</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changes and commit them, and you can discard any commits you make in this</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state without impacting any branches by performing another checkout.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If you want to create a new branch to retain commits you create, you may</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do so (now or later) by using -b with the checkout command again. Example:</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  git checkout -b &lt;new-branch-name&gt;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HEAD is now at </a:t>
                      </a:r>
                      <a:r>
                        <a:rPr lang="es">
                          <a:solidFill>
                            <a:srgbClr val="FFFFFF"/>
                          </a:solidFill>
                          <a:highlight>
                            <a:schemeClr val="dk1"/>
                          </a:highlight>
                          <a:latin typeface="Didact Gothic"/>
                          <a:ea typeface="Didact Gothic"/>
                          <a:cs typeface="Didact Gothic"/>
                          <a:sym typeface="Didact Gothic"/>
                        </a:rPr>
                        <a:t>6bcff19</a:t>
                      </a:r>
                      <a:r>
                        <a:rPr lang="es">
                          <a:solidFill>
                            <a:srgbClr val="F3F3F3"/>
                          </a:solidFill>
                          <a:highlight>
                            <a:srgbClr val="000000"/>
                          </a:highlight>
                          <a:latin typeface="Didact Gothic"/>
                          <a:ea typeface="Didact Gothic"/>
                          <a:cs typeface="Didact Gothic"/>
                          <a:sym typeface="Didact Gothic"/>
                        </a:rPr>
                        <a:t>... Agregar un texto al index.html</a:t>
                      </a:r>
                      <a:endParaRPr>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00" name="Google Shape;700;p100"/>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graphicFrame>
        <p:nvGraphicFramePr>
          <p:cNvPr id="705" name="Google Shape;705;p101"/>
          <p:cNvGraphicFramePr/>
          <p:nvPr/>
        </p:nvGraphicFramePr>
        <p:xfrm>
          <a:off x="478150" y="1748125"/>
          <a:ext cx="3000000" cy="3000000"/>
        </p:xfrm>
        <a:graphic>
          <a:graphicData uri="http://schemas.openxmlformats.org/drawingml/2006/table">
            <a:tbl>
              <a:tblPr>
                <a:noFill/>
                <a:tableStyleId>{E92BE533-41EB-463B-841A-ED5F4FA4BC3E}</a:tableStyleId>
              </a:tblPr>
              <a:tblGrid>
                <a:gridCol w="8379450"/>
              </a:tblGrid>
              <a:tr h="2532450">
                <a:tc>
                  <a:txBody>
                    <a:bodyPr/>
                    <a:lstStyle/>
                    <a:p>
                      <a:pPr indent="0" lvl="0" marL="0" rtl="0" algn="l">
                        <a:spcBef>
                          <a:spcPts val="0"/>
                        </a:spcBef>
                        <a:spcAft>
                          <a:spcPts val="0"/>
                        </a:spcAft>
                        <a:buNone/>
                      </a:pPr>
                      <a:r>
                        <a:rPr lang="es" sz="1800">
                          <a:solidFill>
                            <a:srgbClr val="999999"/>
                          </a:solidFill>
                          <a:highlight>
                            <a:schemeClr val="dk1"/>
                          </a:highlight>
                          <a:latin typeface="Didact Gothic"/>
                          <a:ea typeface="Didact Gothic"/>
                          <a:cs typeface="Didact Gothic"/>
                          <a:sym typeface="Didact Gothic"/>
                        </a:rPr>
                        <a:t>/* Si verifico donde estoy parado co git branch se puede observar que se está en el commit y el index.html ha cambiado*/</a:t>
                      </a:r>
                      <a:endParaRPr sz="18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rgbClr val="000000"/>
                          </a:highlight>
                          <a:latin typeface="Didact Gothic"/>
                          <a:ea typeface="Didact Gothic"/>
                          <a:cs typeface="Didact Gothic"/>
                          <a:sym typeface="Didact Gothic"/>
                        </a:rPr>
                        <a:t>$ git branch</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FF"/>
                          </a:solidFill>
                          <a:highlight>
                            <a:srgbClr val="000000"/>
                          </a:highlight>
                          <a:latin typeface="Didact Gothic"/>
                          <a:ea typeface="Didact Gothic"/>
                          <a:cs typeface="Didact Gothic"/>
                          <a:sym typeface="Didact Gothic"/>
                        </a:rPr>
                        <a:t>* (HEAD detached at 6bcff19)</a:t>
                      </a:r>
                      <a:endParaRPr sz="18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nueva_rama</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chemeClr val="dk1"/>
                          </a:highlight>
                          <a:latin typeface="Didact Gothic"/>
                          <a:ea typeface="Didact Gothic"/>
                          <a:cs typeface="Didact Gothic"/>
                          <a:sym typeface="Didact Gothic"/>
                        </a:rPr>
                        <a:t>$</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06" name="Google Shape;706;p10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07" name="Google Shape;707;p101"/>
          <p:cNvSpPr txBox="1"/>
          <p:nvPr/>
        </p:nvSpPr>
        <p:spPr>
          <a:xfrm>
            <a:off x="544476" y="361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CHECKOUT - Movernos a un commit</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708" name="Google Shape;708;p101"/>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10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4" name="Google Shape;714;p102"/>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a:t>
            </a:r>
            <a:r>
              <a:rPr i="1" lang="es" sz="3500">
                <a:solidFill>
                  <a:schemeClr val="dk1"/>
                </a:solidFill>
                <a:latin typeface="Anton"/>
                <a:ea typeface="Anton"/>
                <a:cs typeface="Anton"/>
                <a:sym typeface="Anton"/>
              </a:rPr>
              <a:t>FUSIONAR (MERGE)</a:t>
            </a:r>
            <a:endParaRPr i="1" sz="3500">
              <a:latin typeface="Anton"/>
              <a:ea typeface="Anton"/>
              <a:cs typeface="Anton"/>
              <a:sym typeface="Anton"/>
            </a:endParaRPr>
          </a:p>
        </p:txBody>
      </p:sp>
      <p:sp>
        <p:nvSpPr>
          <p:cNvPr id="715" name="Google Shape;715;p102"/>
          <p:cNvSpPr txBox="1"/>
          <p:nvPr/>
        </p:nvSpPr>
        <p:spPr>
          <a:xfrm>
            <a:off x="5397725" y="1327650"/>
            <a:ext cx="3196800" cy="1568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Una vez que tenemos una rama (o más), podemos experimentar características nuevas.</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Para luego </a:t>
            </a:r>
            <a:r>
              <a:rPr b="1" lang="es" sz="1800">
                <a:latin typeface="Helvetica Neue"/>
                <a:ea typeface="Helvetica Neue"/>
                <a:cs typeface="Helvetica Neue"/>
                <a:sym typeface="Helvetica Neue"/>
              </a:rPr>
              <a:t>FUSIONARLAS</a:t>
            </a:r>
            <a:r>
              <a:rPr lang="es" sz="1800">
                <a:latin typeface="Helvetica Neue Light"/>
                <a:ea typeface="Helvetica Neue Light"/>
                <a:cs typeface="Helvetica Neue Light"/>
                <a:sym typeface="Helvetica Neue Light"/>
              </a:rPr>
              <a:t> con la rama </a:t>
            </a:r>
            <a:r>
              <a:rPr b="1" lang="es" sz="1800">
                <a:latin typeface="Helvetica Neue"/>
                <a:ea typeface="Helvetica Neue"/>
                <a:cs typeface="Helvetica Neue"/>
                <a:sym typeface="Helvetica Neue"/>
              </a:rPr>
              <a:t>MASTER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716" name="Google Shape;716;p102"/>
          <p:cNvPicPr preferRelativeResize="0"/>
          <p:nvPr/>
        </p:nvPicPr>
        <p:blipFill>
          <a:blip r:embed="rId4">
            <a:alphaModFix/>
          </a:blip>
          <a:stretch>
            <a:fillRect/>
          </a:stretch>
        </p:blipFill>
        <p:spPr>
          <a:xfrm>
            <a:off x="751175" y="1258024"/>
            <a:ext cx="4220143" cy="3251151"/>
          </a:xfrm>
          <a:prstGeom prst="rect">
            <a:avLst/>
          </a:prstGeom>
          <a:noFill/>
          <a:ln>
            <a:noFill/>
          </a:ln>
        </p:spPr>
      </p:pic>
      <p:sp>
        <p:nvSpPr>
          <p:cNvPr id="717" name="Google Shape;717;p102"/>
          <p:cNvSpPr txBox="1"/>
          <p:nvPr/>
        </p:nvSpPr>
        <p:spPr>
          <a:xfrm>
            <a:off x="2163800" y="4509175"/>
            <a:ext cx="46608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highlight>
                  <a:srgbClr val="3CEFAB"/>
                </a:highlight>
                <a:latin typeface="Helvetica Neue Light"/>
                <a:ea typeface="Helvetica Neue Light"/>
                <a:cs typeface="Helvetica Neue Light"/>
                <a:sym typeface="Helvetica Neue Light"/>
              </a:rPr>
              <a:t>A continuación veamos </a:t>
            </a:r>
            <a:r>
              <a:rPr lang="es" sz="1800">
                <a:solidFill>
                  <a:schemeClr val="dk1"/>
                </a:solidFill>
                <a:highlight>
                  <a:srgbClr val="3CEFAB"/>
                </a:highlight>
                <a:latin typeface="Helvetica Neue Light"/>
                <a:ea typeface="Helvetica Neue Light"/>
                <a:cs typeface="Helvetica Neue Light"/>
                <a:sym typeface="Helvetica Neue Light"/>
              </a:rPr>
              <a:t>cómo</a:t>
            </a:r>
            <a:r>
              <a:rPr lang="es" sz="1800">
                <a:solidFill>
                  <a:schemeClr val="dk1"/>
                </a:solidFill>
                <a:highlight>
                  <a:srgbClr val="3CEFAB"/>
                </a:highlight>
                <a:latin typeface="Helvetica Neue Light"/>
                <a:ea typeface="Helvetica Neue Light"/>
                <a:cs typeface="Helvetica Neue Light"/>
                <a:sym typeface="Helvetica Neue Light"/>
              </a:rPr>
              <a:t> hacerlo 👉</a:t>
            </a:r>
            <a:endParaRPr sz="1800">
              <a:solidFill>
                <a:schemeClr val="dk1"/>
              </a:solidFill>
              <a:highlight>
                <a:srgbClr val="3CEFAB"/>
              </a:highlight>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aphicFrame>
        <p:nvGraphicFramePr>
          <p:cNvPr id="722" name="Google Shape;722;p103"/>
          <p:cNvGraphicFramePr/>
          <p:nvPr/>
        </p:nvGraphicFramePr>
        <p:xfrm>
          <a:off x="434500" y="1057638"/>
          <a:ext cx="3000000" cy="3000000"/>
        </p:xfrm>
        <a:graphic>
          <a:graphicData uri="http://schemas.openxmlformats.org/drawingml/2006/table">
            <a:tbl>
              <a:tblPr>
                <a:noFill/>
                <a:tableStyleId>{E92BE533-41EB-463B-841A-ED5F4FA4BC3E}</a:tableStyleId>
              </a:tblPr>
              <a:tblGrid>
                <a:gridCol w="8658275"/>
              </a:tblGrid>
              <a:tr h="2328975">
                <a:tc>
                  <a:txBody>
                    <a:bodyPr/>
                    <a:lstStyle/>
                    <a:p>
                      <a:pPr indent="0" lvl="0" marL="0" rtl="0" algn="l">
                        <a:spcBef>
                          <a:spcPts val="0"/>
                        </a:spcBef>
                        <a:spcAft>
                          <a:spcPts val="0"/>
                        </a:spcAft>
                        <a:buNone/>
                      </a:pPr>
                      <a:r>
                        <a:rPr lang="es" sz="1600">
                          <a:solidFill>
                            <a:srgbClr val="999999"/>
                          </a:solidFill>
                          <a:highlight>
                            <a:schemeClr val="dk1"/>
                          </a:highlight>
                          <a:latin typeface="Didact Gothic"/>
                          <a:ea typeface="Didact Gothic"/>
                          <a:cs typeface="Didact Gothic"/>
                          <a:sym typeface="Didact Gothic"/>
                        </a:rPr>
                        <a:t>/* Paso 1: Ubicarse en la rama master, que es a donde quiero fusionar los cambios usando el comando de git checkout master. */</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checkout master</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999999"/>
                          </a:solidFill>
                          <a:highlight>
                            <a:schemeClr val="dk1"/>
                          </a:highlight>
                          <a:latin typeface="Didact Gothic"/>
                          <a:ea typeface="Didact Gothic"/>
                          <a:cs typeface="Didact Gothic"/>
                          <a:sym typeface="Didact Gothic"/>
                        </a:rPr>
                        <a:t>/* Paso 2: Verificar que estoy en master con git branch. Se puede observar en el archivo de index.html que no tiene ni título ni texto. */</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chemeClr val="dk1"/>
                          </a:highlight>
                          <a:latin typeface="Didact Gothic"/>
                          <a:ea typeface="Didact Gothic"/>
                          <a:cs typeface="Didact Gothic"/>
                          <a:sym typeface="Didact Gothic"/>
                        </a:rPr>
                        <a:t>Nueva_rama</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999999"/>
                          </a:solidFill>
                          <a:highlight>
                            <a:schemeClr val="dk1"/>
                          </a:highlight>
                          <a:latin typeface="Didact Gothic"/>
                          <a:ea typeface="Didact Gothic"/>
                          <a:cs typeface="Didact Gothic"/>
                          <a:sym typeface="Didact Gothic"/>
                        </a:rPr>
                        <a:t>/* Paso 3: Realizar la fusión. Hacer el merge con el comando </a:t>
                      </a:r>
                      <a:r>
                        <a:rPr b="1" lang="es" sz="1600">
                          <a:solidFill>
                            <a:srgbClr val="999999"/>
                          </a:solidFill>
                          <a:highlight>
                            <a:schemeClr val="dk1"/>
                          </a:highlight>
                          <a:latin typeface="Didact Gothic"/>
                          <a:ea typeface="Didact Gothic"/>
                          <a:cs typeface="Didact Gothic"/>
                          <a:sym typeface="Didact Gothic"/>
                        </a:rPr>
                        <a:t>git merge nueva_rama*/</a:t>
                      </a:r>
                      <a:endParaRPr b="1"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600">
                          <a:solidFill>
                            <a:srgbClr val="F3F3F3"/>
                          </a:solidFill>
                          <a:highlight>
                            <a:srgbClr val="000000"/>
                          </a:highlight>
                          <a:latin typeface="Didact Gothic"/>
                          <a:ea typeface="Didact Gothic"/>
                          <a:cs typeface="Didact Gothic"/>
                          <a:sym typeface="Didact Gothic"/>
                        </a:rPr>
                        <a:t>  git merge nueva_rama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3F3F3"/>
                          </a:solidFill>
                          <a:highlight>
                            <a:srgbClr val="000000"/>
                          </a:highlight>
                          <a:latin typeface="Didact Gothic"/>
                          <a:ea typeface="Didact Gothic"/>
                          <a:cs typeface="Didact Gothic"/>
                          <a:sym typeface="Didact Gothic"/>
                        </a:rPr>
                        <a:t>Updating 41e6121..fc59b88</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3F3F3"/>
                          </a:solidFill>
                          <a:highlight>
                            <a:srgbClr val="000000"/>
                          </a:highlight>
                          <a:latin typeface="Didact Gothic"/>
                          <a:ea typeface="Didact Gothic"/>
                          <a:cs typeface="Didact Gothic"/>
                          <a:sym typeface="Didact Gothic"/>
                        </a:rPr>
                        <a:t>Fast-forward</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3F3F3"/>
                          </a:solidFill>
                          <a:highlight>
                            <a:srgbClr val="000000"/>
                          </a:highlight>
                          <a:latin typeface="Didact Gothic"/>
                          <a:ea typeface="Didact Gothic"/>
                          <a:cs typeface="Didact Gothic"/>
                          <a:sym typeface="Didact Gothic"/>
                        </a:rPr>
                        <a:t> index.html | 2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 1 file changed, 2 insertions(+)</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23" name="Google Shape;723;p10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24" name="Google Shape;724;p103"/>
          <p:cNvSpPr txBox="1"/>
          <p:nvPr/>
        </p:nvSpPr>
        <p:spPr>
          <a:xfrm>
            <a:off x="772601" y="-421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MERGE</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725" name="Google Shape;725;p103"/>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29" name="Shape 729"/>
        <p:cNvGrpSpPr/>
        <p:nvPr/>
      </p:nvGrpSpPr>
      <p:grpSpPr>
        <a:xfrm>
          <a:off x="0" y="0"/>
          <a:ext cx="0" cy="0"/>
          <a:chOff x="0" y="0"/>
          <a:chExt cx="0" cy="0"/>
        </a:xfrm>
      </p:grpSpPr>
      <p:sp>
        <p:nvSpPr>
          <p:cNvPr id="730" name="Google Shape;730;p104"/>
          <p:cNvSpPr txBox="1"/>
          <p:nvPr/>
        </p:nvSpPr>
        <p:spPr>
          <a:xfrm>
            <a:off x="628950" y="2824400"/>
            <a:ext cx="74397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b="1" lang="es" sz="2000">
                <a:latin typeface="Helvetica Neue"/>
                <a:ea typeface="Helvetica Neue"/>
                <a:cs typeface="Helvetica Neue"/>
                <a:sym typeface="Helvetica Neue"/>
              </a:rPr>
              <a:t>Git Init:</a:t>
            </a:r>
            <a:r>
              <a:rPr lang="es" sz="2000">
                <a:latin typeface="Helvetica Neue Light"/>
                <a:ea typeface="Helvetica Neue Light"/>
                <a:cs typeface="Helvetica Neue Light"/>
                <a:sym typeface="Helvetica Neue Light"/>
              </a:rPr>
              <a:t> indicarle que en ese directorio, donde ejecutamos este comando, será usado con GIT. </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SzPts val="2000"/>
              <a:buChar char="●"/>
            </a:pPr>
            <a:r>
              <a:rPr b="1" lang="es" sz="2000">
                <a:latin typeface="Helvetica Neue"/>
                <a:ea typeface="Helvetica Neue"/>
                <a:cs typeface="Helvetica Neue"/>
                <a:sym typeface="Helvetica Neue"/>
              </a:rPr>
              <a:t>Git Add:</a:t>
            </a:r>
            <a:r>
              <a:rPr lang="es" sz="2000">
                <a:latin typeface="Helvetica Neue Light"/>
                <a:ea typeface="Helvetica Neue Light"/>
                <a:cs typeface="Helvetica Neue Light"/>
                <a:sym typeface="Helvetica Neue Light"/>
              </a:rPr>
              <a:t> Agregar todos los archivos creados, modificados, eliminados al estado 2 (stage). </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SzPts val="2000"/>
              <a:buFont typeface="Helvetica Neue Light"/>
              <a:buChar char="●"/>
            </a:pPr>
            <a:r>
              <a:rPr b="1" lang="es" sz="2000">
                <a:latin typeface="Helvetica Neue"/>
                <a:ea typeface="Helvetica Neue"/>
                <a:cs typeface="Helvetica Neue"/>
                <a:sym typeface="Helvetica Neue"/>
              </a:rPr>
              <a:t>Git Commit - m “mensaje”</a:t>
            </a:r>
            <a:r>
              <a:rPr lang="es" sz="2000">
                <a:latin typeface="Helvetica Neue Light"/>
                <a:ea typeface="Helvetica Neue Light"/>
                <a:cs typeface="Helvetica Neue Light"/>
                <a:sym typeface="Helvetica Neue Light"/>
              </a:rPr>
              <a:t>: mensaje obligatorio para mostrar que hemos cambiado, por ejemplo al estado 3. </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SzPts val="2000"/>
              <a:buChar char="●"/>
            </a:pPr>
            <a:r>
              <a:rPr b="1" lang="es" sz="2000">
                <a:latin typeface="Helvetica Neue"/>
                <a:ea typeface="Helvetica Neue"/>
                <a:cs typeface="Helvetica Neue"/>
                <a:sym typeface="Helvetica Neue"/>
              </a:rPr>
              <a:t>Git log -- online:</a:t>
            </a:r>
            <a:r>
              <a:rPr lang="es" sz="2000">
                <a:latin typeface="Helvetica Neue Light"/>
                <a:ea typeface="Helvetica Neue Light"/>
                <a:cs typeface="Helvetica Neue Light"/>
                <a:sym typeface="Helvetica Neue Light"/>
              </a:rPr>
              <a:t> para conocer los códigos de los commits realizados.  </a:t>
            </a:r>
            <a:endParaRPr sz="20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Clr>
                <a:schemeClr val="dk1"/>
              </a:buClr>
              <a:buSzPts val="1100"/>
              <a:buFont typeface="Arial"/>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1000"/>
              </a:spcBef>
              <a:spcAft>
                <a:spcPts val="1000"/>
              </a:spcAft>
              <a:buNone/>
            </a:pPr>
            <a:r>
              <a:t/>
            </a:r>
            <a:endParaRPr>
              <a:latin typeface="Helvetica Neue Light"/>
              <a:ea typeface="Helvetica Neue Light"/>
              <a:cs typeface="Helvetica Neue Light"/>
              <a:sym typeface="Helvetica Neue Light"/>
            </a:endParaRPr>
          </a:p>
        </p:txBody>
      </p:sp>
      <p:sp>
        <p:nvSpPr>
          <p:cNvPr id="731" name="Google Shape;731;p104"/>
          <p:cNvSpPr txBox="1"/>
          <p:nvPr/>
        </p:nvSpPr>
        <p:spPr>
          <a:xfrm>
            <a:off x="705150" y="486975"/>
            <a:ext cx="47691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latin typeface="Anton"/>
                <a:ea typeface="Anton"/>
                <a:cs typeface="Anton"/>
                <a:sym typeface="Anton"/>
              </a:rPr>
              <a:t>GIT- RESUMEN</a:t>
            </a:r>
            <a:endParaRPr i="1" sz="4000">
              <a:latin typeface="Anton"/>
              <a:ea typeface="Anton"/>
              <a:cs typeface="Anton"/>
              <a:sym typeface="Anton"/>
            </a:endParaRPr>
          </a:p>
        </p:txBody>
      </p:sp>
      <p:pic>
        <p:nvPicPr>
          <p:cNvPr id="732" name="Google Shape;732;p10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36" name="Shape 736"/>
        <p:cNvGrpSpPr/>
        <p:nvPr/>
      </p:nvGrpSpPr>
      <p:grpSpPr>
        <a:xfrm>
          <a:off x="0" y="0"/>
          <a:ext cx="0" cy="0"/>
          <a:chOff x="0" y="0"/>
          <a:chExt cx="0" cy="0"/>
        </a:xfrm>
      </p:grpSpPr>
      <p:sp>
        <p:nvSpPr>
          <p:cNvPr id="737" name="Google Shape;737;p105"/>
          <p:cNvSpPr txBox="1"/>
          <p:nvPr/>
        </p:nvSpPr>
        <p:spPr>
          <a:xfrm>
            <a:off x="552750" y="2180638"/>
            <a:ext cx="74397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b="1" lang="es" sz="2000">
                <a:latin typeface="Helvetica Neue"/>
                <a:ea typeface="Helvetica Neue"/>
                <a:cs typeface="Helvetica Neue"/>
                <a:sym typeface="Helvetica Neue"/>
              </a:rPr>
              <a:t>Git checkout rama:</a:t>
            </a:r>
            <a:r>
              <a:rPr lang="es" sz="2000">
                <a:latin typeface="Helvetica Neue Light"/>
                <a:ea typeface="Helvetica Neue Light"/>
                <a:cs typeface="Helvetica Neue Light"/>
                <a:sym typeface="Helvetica Neue Light"/>
              </a:rPr>
              <a:t> para cambiar de rama e ir a un commit específico (debemos conocer su código anteriormente).</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SzPts val="2000"/>
              <a:buChar char="●"/>
            </a:pPr>
            <a:r>
              <a:rPr b="1" lang="es" sz="2000">
                <a:latin typeface="Helvetica Neue"/>
                <a:ea typeface="Helvetica Neue"/>
                <a:cs typeface="Helvetica Neue"/>
                <a:sym typeface="Helvetica Neue"/>
              </a:rPr>
              <a:t>Git merge rama:</a:t>
            </a:r>
            <a:r>
              <a:rPr lang="es" sz="2000">
                <a:latin typeface="Helvetica Neue Light"/>
                <a:ea typeface="Helvetica Neue Light"/>
                <a:cs typeface="Helvetica Neue Light"/>
                <a:sym typeface="Helvetica Neue Light"/>
              </a:rPr>
              <a:t> Debemos estar en un MASTER para funcionar. </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1000"/>
              </a:spcAft>
              <a:buSzPts val="2000"/>
              <a:buFont typeface="Helvetica Neue Light"/>
              <a:buChar char="●"/>
            </a:pPr>
            <a:r>
              <a:rPr b="1" lang="es" sz="2000">
                <a:latin typeface="Helvetica Neue"/>
                <a:ea typeface="Helvetica Neue"/>
                <a:cs typeface="Helvetica Neue"/>
                <a:sym typeface="Helvetica Neue"/>
              </a:rPr>
              <a:t>Git branch rama:</a:t>
            </a:r>
            <a:r>
              <a:rPr lang="es" sz="2000">
                <a:latin typeface="Helvetica Neue Light"/>
                <a:ea typeface="Helvetica Neue Light"/>
                <a:cs typeface="Helvetica Neue Light"/>
                <a:sym typeface="Helvetica Neue Light"/>
              </a:rPr>
              <a:t> creación de una rama (si queremos eliminar una rama ponemos </a:t>
            </a:r>
            <a:r>
              <a:rPr i="1" lang="es" sz="2000">
                <a:latin typeface="Helvetica Neue Light"/>
                <a:ea typeface="Helvetica Neue Light"/>
                <a:cs typeface="Helvetica Neue Light"/>
                <a:sym typeface="Helvetica Neue Light"/>
              </a:rPr>
              <a:t>git branch -D nombre-rama</a:t>
            </a:r>
            <a:r>
              <a:rPr lang="es" sz="2000">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pic>
        <p:nvPicPr>
          <p:cNvPr id="738" name="Google Shape;738;p10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39" name="Google Shape;739;p105"/>
          <p:cNvSpPr txBox="1"/>
          <p:nvPr/>
        </p:nvSpPr>
        <p:spPr>
          <a:xfrm>
            <a:off x="705150" y="486975"/>
            <a:ext cx="47691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latin typeface="Anton"/>
                <a:ea typeface="Anton"/>
                <a:cs typeface="Anton"/>
                <a:sym typeface="Anton"/>
              </a:rPr>
              <a:t>GIT- RESUMEN</a:t>
            </a:r>
            <a:endParaRPr i="1" sz="40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pic>
        <p:nvPicPr>
          <p:cNvPr id="222" name="Google Shape;222;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3" name="Google Shape;223;p43"/>
          <p:cNvSpPr txBox="1"/>
          <p:nvPr/>
        </p:nvSpPr>
        <p:spPr>
          <a:xfrm>
            <a:off x="3251099" y="533900"/>
            <a:ext cx="26418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300"/>
              </a:spcAft>
              <a:buClr>
                <a:schemeClr val="dk1"/>
              </a:buClr>
              <a:buSzPts val="1100"/>
              <a:buFont typeface="Arial"/>
              <a:buNone/>
            </a:pPr>
            <a:r>
              <a:rPr i="1" lang="es" sz="4000">
                <a:solidFill>
                  <a:schemeClr val="dk1"/>
                </a:solidFill>
                <a:latin typeface="Anton"/>
                <a:ea typeface="Anton"/>
                <a:cs typeface="Anton"/>
                <a:sym typeface="Anton"/>
              </a:rPr>
              <a:t>¿QUÉ ES GIT?</a:t>
            </a:r>
            <a:endParaRPr i="1" sz="4000">
              <a:latin typeface="Anton"/>
              <a:ea typeface="Anton"/>
              <a:cs typeface="Anton"/>
              <a:sym typeface="Anton"/>
            </a:endParaRPr>
          </a:p>
        </p:txBody>
      </p:sp>
      <p:sp>
        <p:nvSpPr>
          <p:cNvPr id="224" name="Google Shape;224;p43"/>
          <p:cNvSpPr txBox="1"/>
          <p:nvPr/>
        </p:nvSpPr>
        <p:spPr>
          <a:xfrm>
            <a:off x="261550" y="4577775"/>
            <a:ext cx="5837100" cy="393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a:p>
        </p:txBody>
      </p:sp>
      <p:sp>
        <p:nvSpPr>
          <p:cNvPr id="225" name="Google Shape;225;p43"/>
          <p:cNvSpPr txBox="1"/>
          <p:nvPr/>
        </p:nvSpPr>
        <p:spPr>
          <a:xfrm>
            <a:off x="404875" y="1566325"/>
            <a:ext cx="8440200" cy="1887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Git es un </a:t>
            </a:r>
            <a:r>
              <a:rPr b="1" lang="es" sz="1800">
                <a:solidFill>
                  <a:schemeClr val="dk1"/>
                </a:solidFill>
                <a:latin typeface="Helvetica Neue"/>
                <a:ea typeface="Helvetica Neue"/>
                <a:cs typeface="Helvetica Neue"/>
                <a:sym typeface="Helvetica Neue"/>
              </a:rPr>
              <a:t>sistema de control de versiones gratuito y de código abierto</a:t>
            </a:r>
            <a:r>
              <a:rPr lang="es" sz="1800">
                <a:solidFill>
                  <a:schemeClr val="dk1"/>
                </a:solidFill>
                <a:latin typeface="Helvetica Neue Light"/>
                <a:ea typeface="Helvetica Neue Light"/>
                <a:cs typeface="Helvetica Neue Light"/>
                <a:sym typeface="Helvetica Neue Light"/>
              </a:rPr>
              <a:t>, diseñado para manejar desde pequeños a grandes proyectos de manera rápida y eficaz. Se entiende como control de versiones a todas las herramientas que nos permiten hacer modificaciones en nuestro proyecto. Un sistema que</a:t>
            </a:r>
            <a:r>
              <a:rPr b="1" lang="es" sz="1800">
                <a:solidFill>
                  <a:schemeClr val="dk1"/>
                </a:solidFill>
                <a:latin typeface="Helvetica Neue"/>
                <a:ea typeface="Helvetica Neue"/>
                <a:cs typeface="Helvetica Neue"/>
                <a:sym typeface="Helvetica Neue"/>
              </a:rPr>
              <a:t> registra los cambios realizados sobre un archivo o conjunto de archivos a lo largo del tiempo</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pic>
        <p:nvPicPr>
          <p:cNvPr id="226" name="Google Shape;226;p43"/>
          <p:cNvPicPr preferRelativeResize="0"/>
          <p:nvPr/>
        </p:nvPicPr>
        <p:blipFill>
          <a:blip r:embed="rId4">
            <a:alphaModFix/>
          </a:blip>
          <a:stretch>
            <a:fillRect/>
          </a:stretch>
        </p:blipFill>
        <p:spPr>
          <a:xfrm>
            <a:off x="3838137" y="4274950"/>
            <a:ext cx="1315325" cy="549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3" name="Shape 743"/>
        <p:cNvGrpSpPr/>
        <p:nvPr/>
      </p:nvGrpSpPr>
      <p:grpSpPr>
        <a:xfrm>
          <a:off x="0" y="0"/>
          <a:ext cx="0" cy="0"/>
          <a:chOff x="0" y="0"/>
          <a:chExt cx="0" cy="0"/>
        </a:xfrm>
      </p:grpSpPr>
      <p:sp>
        <p:nvSpPr>
          <p:cNvPr id="744" name="Google Shape;744;p10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GITHUB</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48" name="Shape 748"/>
        <p:cNvGrpSpPr/>
        <p:nvPr/>
      </p:nvGrpSpPr>
      <p:grpSpPr>
        <a:xfrm>
          <a:off x="0" y="0"/>
          <a:ext cx="0" cy="0"/>
          <a:chOff x="0" y="0"/>
          <a:chExt cx="0" cy="0"/>
        </a:xfrm>
      </p:grpSpPr>
      <p:sp>
        <p:nvSpPr>
          <p:cNvPr id="749" name="Google Shape;749;p10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¿Qué es GitHub?</a:t>
            </a:r>
            <a:endParaRPr b="0" i="1" sz="3600" u="none" cap="none" strike="noStrike">
              <a:solidFill>
                <a:srgbClr val="121212"/>
              </a:solidFill>
              <a:latin typeface="Anton"/>
              <a:ea typeface="Anton"/>
              <a:cs typeface="Anton"/>
              <a:sym typeface="Anton"/>
            </a:endParaRPr>
          </a:p>
        </p:txBody>
      </p:sp>
      <p:pic>
        <p:nvPicPr>
          <p:cNvPr id="750" name="Google Shape;750;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10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56" name="Google Shape;756;p108"/>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GitHub - ¿Qué es?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757" name="Google Shape;757;p108"/>
          <p:cNvSpPr txBox="1"/>
          <p:nvPr/>
        </p:nvSpPr>
        <p:spPr>
          <a:xfrm>
            <a:off x="681950" y="1265175"/>
            <a:ext cx="7547400" cy="260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Por ahora todo lo que venía ocurriendo en Git era de manera local, no necesitábamos nada de internet para guardar nuestros commits y nuestro repositorio. Ahora queremos compartir nuestro trabajo con otros (compañeros de proyecto, clientes, etc). ¡Para eso utilizamos Github!</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u="sng">
                <a:solidFill>
                  <a:schemeClr val="hlink"/>
                </a:solidFill>
                <a:latin typeface="Helvetica Neue Light"/>
                <a:ea typeface="Helvetica Neue Light"/>
                <a:cs typeface="Helvetica Neue Light"/>
                <a:sym typeface="Helvetica Neue Light"/>
                <a:hlinkClick r:id="rId4"/>
              </a:rPr>
              <a:t>Github</a:t>
            </a:r>
            <a:r>
              <a:rPr lang="es" sz="1800">
                <a:latin typeface="Helvetica Neue Light"/>
                <a:ea typeface="Helvetica Neue Light"/>
                <a:cs typeface="Helvetica Neue Light"/>
                <a:sym typeface="Helvetica Neue Light"/>
              </a:rPr>
              <a:t> es una especie de </a:t>
            </a:r>
            <a:r>
              <a:rPr b="1" lang="es" sz="1800">
                <a:latin typeface="Helvetica Neue"/>
                <a:ea typeface="Helvetica Neue"/>
                <a:cs typeface="Helvetica Neue"/>
                <a:sym typeface="Helvetica Neue"/>
              </a:rPr>
              <a:t>“</a:t>
            </a:r>
            <a:r>
              <a:rPr b="1" i="1" lang="es" sz="1800">
                <a:latin typeface="Helvetica Neue"/>
                <a:ea typeface="Helvetica Neue"/>
                <a:cs typeface="Helvetica Neue"/>
                <a:sym typeface="Helvetica Neue"/>
              </a:rPr>
              <a:t>red social</a:t>
            </a:r>
            <a:r>
              <a:rPr b="1" lang="es" sz="1800">
                <a:latin typeface="Helvetica Neue"/>
                <a:ea typeface="Helvetica Neue"/>
                <a:cs typeface="Helvetica Neue"/>
                <a:sym typeface="Helvetica Neue"/>
              </a:rPr>
              <a:t>” de programadores</a:t>
            </a:r>
            <a:r>
              <a:rPr lang="es" sz="1800">
                <a:latin typeface="Helvetica Neue Light"/>
                <a:ea typeface="Helvetica Neue Light"/>
                <a:cs typeface="Helvetica Neue Light"/>
                <a:sym typeface="Helvetica Neue Light"/>
              </a:rPr>
              <a:t>. Con este sitio podemos subir nuestros proyectos y lograr que otras personas colaboren.</a:t>
            </a:r>
            <a:endParaRPr sz="1800">
              <a:latin typeface="Helvetica Neue Light"/>
              <a:ea typeface="Helvetica Neue Light"/>
              <a:cs typeface="Helvetica Neue Light"/>
              <a:sym typeface="Helvetica Neue Light"/>
            </a:endParaRPr>
          </a:p>
        </p:txBody>
      </p:sp>
      <p:sp>
        <p:nvSpPr>
          <p:cNvPr id="758" name="Google Shape;758;p108"/>
          <p:cNvSpPr txBox="1"/>
          <p:nvPr/>
        </p:nvSpPr>
        <p:spPr>
          <a:xfrm>
            <a:off x="3077600" y="4386975"/>
            <a:ext cx="2756100" cy="67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2400">
              <a:latin typeface="Didact Gothic"/>
              <a:ea typeface="Didact Gothic"/>
              <a:cs typeface="Didact Gothic"/>
              <a:sym typeface="Didact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62" name="Shape 762"/>
        <p:cNvGrpSpPr/>
        <p:nvPr/>
      </p:nvGrpSpPr>
      <p:grpSpPr>
        <a:xfrm>
          <a:off x="0" y="0"/>
          <a:ext cx="0" cy="0"/>
          <a:chOff x="0" y="0"/>
          <a:chExt cx="0" cy="0"/>
        </a:xfrm>
      </p:grpSpPr>
      <p:sp>
        <p:nvSpPr>
          <p:cNvPr id="763" name="Google Shape;763;p10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Crear nuestro repositorio en GitHUb</a:t>
            </a:r>
            <a:endParaRPr b="0" i="1" sz="3600" u="none" cap="none" strike="noStrike">
              <a:solidFill>
                <a:srgbClr val="121212"/>
              </a:solidFill>
              <a:latin typeface="Anton"/>
              <a:ea typeface="Anton"/>
              <a:cs typeface="Anton"/>
              <a:sym typeface="Anton"/>
            </a:endParaRPr>
          </a:p>
        </p:txBody>
      </p:sp>
      <p:pic>
        <p:nvPicPr>
          <p:cNvPr id="764" name="Google Shape;764;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11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70" name="Google Shape;770;p110"/>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Creando un repositorio</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771" name="Google Shape;771;p110"/>
          <p:cNvSpPr txBox="1"/>
          <p:nvPr/>
        </p:nvSpPr>
        <p:spPr>
          <a:xfrm>
            <a:off x="5517150" y="1650325"/>
            <a:ext cx="3237300" cy="293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Luego de hacer clic en el enlace de verificación, aparecerá una pantalla así, que indica que tu e-mail ha sido verificado, y permite que hagas tu </a:t>
            </a:r>
            <a:r>
              <a:rPr b="1" lang="es" sz="1800">
                <a:latin typeface="Helvetica Neue"/>
                <a:ea typeface="Helvetica Neue"/>
                <a:cs typeface="Helvetica Neue"/>
                <a:sym typeface="Helvetica Neue"/>
              </a:rPr>
              <a:t>primer repositorio</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772" name="Google Shape;772;p110"/>
          <p:cNvPicPr preferRelativeResize="0"/>
          <p:nvPr/>
        </p:nvPicPr>
        <p:blipFill>
          <a:blip r:embed="rId4">
            <a:alphaModFix/>
          </a:blip>
          <a:stretch>
            <a:fillRect/>
          </a:stretch>
        </p:blipFill>
        <p:spPr>
          <a:xfrm>
            <a:off x="375500" y="1367115"/>
            <a:ext cx="5212475" cy="3195299"/>
          </a:xfrm>
          <a:prstGeom prst="rect">
            <a:avLst/>
          </a:prstGeom>
          <a:noFill/>
          <a:ln>
            <a:noFill/>
          </a:ln>
        </p:spPr>
      </p:pic>
      <p:pic>
        <p:nvPicPr>
          <p:cNvPr id="773" name="Google Shape;773;p110"/>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11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79" name="Google Shape;779;p111"/>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Creando un repositorio</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780" name="Google Shape;780;p111"/>
          <p:cNvPicPr preferRelativeResize="0"/>
          <p:nvPr/>
        </p:nvPicPr>
        <p:blipFill>
          <a:blip r:embed="rId4">
            <a:alphaModFix/>
          </a:blip>
          <a:stretch>
            <a:fillRect/>
          </a:stretch>
        </p:blipFill>
        <p:spPr>
          <a:xfrm>
            <a:off x="373650" y="1362681"/>
            <a:ext cx="5212475" cy="3195299"/>
          </a:xfrm>
          <a:prstGeom prst="rect">
            <a:avLst/>
          </a:prstGeom>
          <a:noFill/>
          <a:ln>
            <a:noFill/>
          </a:ln>
        </p:spPr>
      </p:pic>
      <p:sp>
        <p:nvSpPr>
          <p:cNvPr id="781" name="Google Shape;781;p111"/>
          <p:cNvSpPr txBox="1"/>
          <p:nvPr/>
        </p:nvSpPr>
        <p:spPr>
          <a:xfrm>
            <a:off x="5754450" y="1792688"/>
            <a:ext cx="3000000" cy="2124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Por ejemplo, podría ser llamado “</a:t>
            </a:r>
            <a:r>
              <a:rPr b="1" lang="es" sz="1800">
                <a:solidFill>
                  <a:schemeClr val="dk1"/>
                </a:solidFill>
                <a:latin typeface="Helvetica Neue"/>
                <a:ea typeface="Helvetica Neue"/>
                <a:cs typeface="Helvetica Neue"/>
                <a:sym typeface="Helvetica Neue"/>
              </a:rPr>
              <a:t>mi_repositorio</a:t>
            </a:r>
            <a:r>
              <a:rPr lang="es" sz="1800">
                <a:solidFill>
                  <a:schemeClr val="dk1"/>
                </a:solidFill>
                <a:latin typeface="Helvetica Neue Light"/>
                <a:ea typeface="Helvetica Neue Light"/>
                <a:cs typeface="Helvetica Neue Light"/>
                <a:sym typeface="Helvetica Neue Light"/>
              </a:rPr>
              <a:t>”, para que pruebes con los archivos que trabajaste en el desafío de GIT.</a:t>
            </a:r>
            <a:endParaRPr sz="1800">
              <a:solidFill>
                <a:schemeClr val="dk1"/>
              </a:solidFill>
              <a:latin typeface="Helvetica Neue Light"/>
              <a:ea typeface="Helvetica Neue Light"/>
              <a:cs typeface="Helvetica Neue Light"/>
              <a:sym typeface="Helvetica Neue Light"/>
            </a:endParaRPr>
          </a:p>
        </p:txBody>
      </p:sp>
      <p:pic>
        <p:nvPicPr>
          <p:cNvPr id="782" name="Google Shape;782;p111"/>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1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88" name="Google Shape;788;p112"/>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Creando un Repositorio</a:t>
            </a:r>
            <a:endParaRPr i="1" sz="3800">
              <a:solidFill>
                <a:schemeClr val="dk1"/>
              </a:solidFill>
              <a:latin typeface="Anton"/>
              <a:ea typeface="Anton"/>
              <a:cs typeface="Anton"/>
              <a:sym typeface="Anton"/>
            </a:endParaRPr>
          </a:p>
        </p:txBody>
      </p:sp>
      <p:sp>
        <p:nvSpPr>
          <p:cNvPr id="789" name="Google Shape;789;p112"/>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Elegimos</a:t>
            </a:r>
            <a:r>
              <a:rPr b="1" lang="es" sz="1800">
                <a:latin typeface="Helvetica Neue"/>
                <a:ea typeface="Helvetica Neue"/>
                <a:cs typeface="Helvetica Neue"/>
                <a:sym typeface="Helvetica Neue"/>
              </a:rPr>
              <a:t> “público”</a:t>
            </a:r>
            <a:r>
              <a:rPr lang="es" sz="1800">
                <a:latin typeface="Helvetica Neue Light"/>
                <a:ea typeface="Helvetica Neue Light"/>
                <a:cs typeface="Helvetica Neue Light"/>
                <a:sym typeface="Helvetica Neue Light"/>
              </a:rPr>
              <a:t> o </a:t>
            </a:r>
            <a:r>
              <a:rPr b="1" lang="es" sz="1800">
                <a:latin typeface="Helvetica Neue"/>
                <a:ea typeface="Helvetica Neue"/>
                <a:cs typeface="Helvetica Neue"/>
                <a:sym typeface="Helvetica Neue"/>
              </a:rPr>
              <a:t>“privado”</a:t>
            </a:r>
            <a:r>
              <a:rPr lang="es" sz="1800">
                <a:latin typeface="Helvetica Neue Light"/>
                <a:ea typeface="Helvetica Neue Light"/>
                <a:cs typeface="Helvetica Neue Light"/>
                <a:sym typeface="Helvetica Neue Light"/>
              </a:rPr>
              <a:t>. Si bien con privado limitamos el acceso a cualquier persona, no nos permitirá mostrar nuestro código como página web, por lo que elegimos “público”.</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790" name="Google Shape;790;p112"/>
          <p:cNvPicPr preferRelativeResize="0"/>
          <p:nvPr/>
        </p:nvPicPr>
        <p:blipFill>
          <a:blip r:embed="rId4">
            <a:alphaModFix/>
          </a:blip>
          <a:stretch>
            <a:fillRect/>
          </a:stretch>
        </p:blipFill>
        <p:spPr>
          <a:xfrm>
            <a:off x="639400" y="1366315"/>
            <a:ext cx="4725472" cy="3471584"/>
          </a:xfrm>
          <a:prstGeom prst="rect">
            <a:avLst/>
          </a:prstGeom>
          <a:noFill/>
          <a:ln>
            <a:noFill/>
          </a:ln>
        </p:spPr>
      </p:pic>
      <p:pic>
        <p:nvPicPr>
          <p:cNvPr id="791" name="Google Shape;791;p112"/>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1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97" name="Google Shape;797;p113"/>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Creando un Repositorio</a:t>
            </a:r>
            <a:endParaRPr i="1" sz="3800">
              <a:solidFill>
                <a:schemeClr val="dk1"/>
              </a:solidFill>
              <a:latin typeface="Anton"/>
              <a:ea typeface="Anton"/>
              <a:cs typeface="Anton"/>
              <a:sym typeface="Anton"/>
            </a:endParaRPr>
          </a:p>
        </p:txBody>
      </p:sp>
      <p:sp>
        <p:nvSpPr>
          <p:cNvPr id="798" name="Google Shape;798;p113"/>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Luego hacemos clic en </a:t>
            </a:r>
            <a:r>
              <a:rPr b="1" lang="es" sz="1800">
                <a:latin typeface="Helvetica Neue"/>
                <a:ea typeface="Helvetica Neue"/>
                <a:cs typeface="Helvetica Neue"/>
                <a:sym typeface="Helvetica Neue"/>
              </a:rPr>
              <a:t>“create repository”</a:t>
            </a:r>
            <a:endParaRPr b="1"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799" name="Google Shape;799;p113"/>
          <p:cNvPicPr preferRelativeResize="0"/>
          <p:nvPr/>
        </p:nvPicPr>
        <p:blipFill>
          <a:blip r:embed="rId4">
            <a:alphaModFix/>
          </a:blip>
          <a:stretch>
            <a:fillRect/>
          </a:stretch>
        </p:blipFill>
        <p:spPr>
          <a:xfrm>
            <a:off x="639400" y="1366315"/>
            <a:ext cx="4725472" cy="3471584"/>
          </a:xfrm>
          <a:prstGeom prst="rect">
            <a:avLst/>
          </a:prstGeom>
          <a:noFill/>
          <a:ln>
            <a:noFill/>
          </a:ln>
        </p:spPr>
      </p:pic>
      <p:pic>
        <p:nvPicPr>
          <p:cNvPr id="800" name="Google Shape;800;p113"/>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114"/>
          <p:cNvPicPr preferRelativeResize="0"/>
          <p:nvPr/>
        </p:nvPicPr>
        <p:blipFill rotWithShape="1">
          <a:blip r:embed="rId3">
            <a:alphaModFix/>
          </a:blip>
          <a:srcRect b="0" l="0" r="0" t="2372"/>
          <a:stretch/>
        </p:blipFill>
        <p:spPr>
          <a:xfrm>
            <a:off x="152400" y="708375"/>
            <a:ext cx="5639250" cy="3749325"/>
          </a:xfrm>
          <a:prstGeom prst="rect">
            <a:avLst/>
          </a:prstGeom>
          <a:noFill/>
          <a:ln>
            <a:noFill/>
          </a:ln>
        </p:spPr>
      </p:pic>
      <p:pic>
        <p:nvPicPr>
          <p:cNvPr id="806" name="Google Shape;806;p114"/>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807" name="Google Shape;807;p114"/>
          <p:cNvSpPr txBox="1"/>
          <p:nvPr/>
        </p:nvSpPr>
        <p:spPr>
          <a:xfrm>
            <a:off x="5867850" y="1923150"/>
            <a:ext cx="30000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800">
                <a:solidFill>
                  <a:schemeClr val="dk1"/>
                </a:solidFill>
                <a:latin typeface="Helvetica Neue"/>
                <a:ea typeface="Helvetica Neue"/>
                <a:cs typeface="Helvetica Neue"/>
                <a:sym typeface="Helvetica Neue"/>
              </a:rPr>
              <a:t>Repositorio creado </a:t>
            </a:r>
            <a:endParaRPr b="1" sz="1800">
              <a:solidFill>
                <a:schemeClr val="dk1"/>
              </a:solidFill>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pic>
        <p:nvPicPr>
          <p:cNvPr id="808" name="Google Shape;808;p114"/>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11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14" name="Google Shape;814;p115"/>
          <p:cNvSpPr txBox="1"/>
          <p:nvPr/>
        </p:nvSpPr>
        <p:spPr>
          <a:xfrm>
            <a:off x="752263"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500">
                <a:solidFill>
                  <a:schemeClr val="dk1"/>
                </a:solidFill>
                <a:latin typeface="Anton"/>
                <a:ea typeface="Anton"/>
                <a:cs typeface="Anton"/>
                <a:sym typeface="Anton"/>
              </a:rPr>
              <a:t>Vamos a subir nuestro repositorio</a:t>
            </a:r>
            <a:endParaRPr i="1" sz="3500">
              <a:solidFill>
                <a:schemeClr val="dk1"/>
              </a:solidFill>
              <a:latin typeface="Anton"/>
              <a:ea typeface="Anton"/>
              <a:cs typeface="Anton"/>
              <a:sym typeface="Anton"/>
            </a:endParaRPr>
          </a:p>
        </p:txBody>
      </p:sp>
      <p:sp>
        <p:nvSpPr>
          <p:cNvPr id="815" name="Google Shape;815;p115"/>
          <p:cNvSpPr txBox="1"/>
          <p:nvPr/>
        </p:nvSpPr>
        <p:spPr>
          <a:xfrm>
            <a:off x="535337" y="1483625"/>
            <a:ext cx="7342200" cy="984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Vamos a nuestra terminal y nos ubicamos en el proyecto creado en la clase pasada. Copiaremos las siguientes líneas para realizar el “push” de los archivos a nuestro servidor en GitHub.</a:t>
            </a:r>
            <a:endParaRPr sz="1800">
              <a:latin typeface="Helvetica Neue Light"/>
              <a:ea typeface="Helvetica Neue Light"/>
              <a:cs typeface="Helvetica Neue Light"/>
              <a:sym typeface="Helvetica Neue Light"/>
            </a:endParaRPr>
          </a:p>
        </p:txBody>
      </p:sp>
      <p:graphicFrame>
        <p:nvGraphicFramePr>
          <p:cNvPr id="816" name="Google Shape;816;p115"/>
          <p:cNvGraphicFramePr/>
          <p:nvPr/>
        </p:nvGraphicFramePr>
        <p:xfrm>
          <a:off x="684050" y="2991075"/>
          <a:ext cx="3000000" cy="3000000"/>
        </p:xfrm>
        <a:graphic>
          <a:graphicData uri="http://schemas.openxmlformats.org/drawingml/2006/table">
            <a:tbl>
              <a:tblPr>
                <a:noFill/>
                <a:tableStyleId>{E92BE533-41EB-463B-841A-ED5F4FA4BC3E}</a:tableStyleId>
              </a:tblPr>
              <a:tblGrid>
                <a:gridCol w="7856400"/>
              </a:tblGrid>
              <a:tr h="15071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1: Me ubico en mi repositorio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3F3F3"/>
                          </a:solidFill>
                          <a:highlight>
                            <a:schemeClr val="dk1"/>
                          </a:highlight>
                          <a:latin typeface="Didact Gothic"/>
                          <a:ea typeface="Didact Gothic"/>
                          <a:cs typeface="Didact Gothic"/>
                          <a:sym typeface="Didact Gothic"/>
                        </a:rPr>
                        <a:t>$ cd Documents/Proyectos_Coder/mi_repositorio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2: Indico cuál será mi nuevo repositorio remoto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chemeClr val="dk1"/>
                          </a:highlight>
                          <a:latin typeface="Didact Gothic"/>
                          <a:ea typeface="Didact Gothic"/>
                          <a:cs typeface="Didact Gothic"/>
                          <a:sym typeface="Didact Gothic"/>
                        </a:rPr>
                        <a:t>$ git remote add origin https://github.com/miuser/mi_repositorio.git</a:t>
                      </a:r>
                      <a:endParaRPr sz="1800">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817" name="Google Shape;817;p115"/>
          <p:cNvPicPr preferRelativeResize="0"/>
          <p:nvPr/>
        </p:nvPicPr>
        <p:blipFill rotWithShape="1">
          <a:blip r:embed="rId4">
            <a:alphaModFix/>
          </a:blip>
          <a:srcRect b="0" l="0" r="0" t="0"/>
          <a:stretch/>
        </p:blipFill>
        <p:spPr>
          <a:xfrm>
            <a:off x="8244780" y="41683"/>
            <a:ext cx="836875" cy="83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2" name="Google Shape;232;p44"/>
          <p:cNvSpPr txBox="1"/>
          <p:nvPr/>
        </p:nvSpPr>
        <p:spPr>
          <a:xfrm>
            <a:off x="1085522"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GIT </a:t>
            </a:r>
            <a:r>
              <a:rPr i="1" lang="es" sz="4000">
                <a:solidFill>
                  <a:schemeClr val="dk1"/>
                </a:solidFill>
                <a:latin typeface="Anton"/>
                <a:ea typeface="Anton"/>
                <a:cs typeface="Anton"/>
                <a:sym typeface="Anton"/>
              </a:rPr>
              <a:t>- ¿QUÉ ES?</a:t>
            </a:r>
            <a:endParaRPr i="1" sz="4000">
              <a:latin typeface="Anton"/>
              <a:ea typeface="Anton"/>
              <a:cs typeface="Anton"/>
              <a:sym typeface="Anton"/>
            </a:endParaRPr>
          </a:p>
        </p:txBody>
      </p:sp>
      <p:sp>
        <p:nvSpPr>
          <p:cNvPr id="233" name="Google Shape;233;p44"/>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44"/>
          <p:cNvSpPr txBox="1"/>
          <p:nvPr/>
        </p:nvSpPr>
        <p:spPr>
          <a:xfrm>
            <a:off x="1621475" y="1473200"/>
            <a:ext cx="5775600" cy="807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Con GIT, podemos ir a versiones anteriores, muy útil para errores, y para la organización.</a:t>
            </a:r>
            <a:endParaRPr sz="1800">
              <a:latin typeface="Helvetica Neue Light"/>
              <a:ea typeface="Helvetica Neue Light"/>
              <a:cs typeface="Helvetica Neue Light"/>
              <a:sym typeface="Helvetica Neue Light"/>
            </a:endParaRPr>
          </a:p>
        </p:txBody>
      </p:sp>
      <p:pic>
        <p:nvPicPr>
          <p:cNvPr id="235" name="Google Shape;235;p44"/>
          <p:cNvPicPr preferRelativeResize="0"/>
          <p:nvPr/>
        </p:nvPicPr>
        <p:blipFill>
          <a:blip r:embed="rId4">
            <a:alphaModFix/>
          </a:blip>
          <a:stretch>
            <a:fillRect/>
          </a:stretch>
        </p:blipFill>
        <p:spPr>
          <a:xfrm>
            <a:off x="663325" y="2755775"/>
            <a:ext cx="3365705" cy="1540874"/>
          </a:xfrm>
          <a:prstGeom prst="rect">
            <a:avLst/>
          </a:prstGeom>
          <a:noFill/>
          <a:ln>
            <a:noFill/>
          </a:ln>
        </p:spPr>
      </p:pic>
      <p:pic>
        <p:nvPicPr>
          <p:cNvPr id="236" name="Google Shape;236;p44"/>
          <p:cNvPicPr preferRelativeResize="0"/>
          <p:nvPr/>
        </p:nvPicPr>
        <p:blipFill>
          <a:blip r:embed="rId5">
            <a:alphaModFix/>
          </a:blip>
          <a:stretch>
            <a:fillRect/>
          </a:stretch>
        </p:blipFill>
        <p:spPr>
          <a:xfrm>
            <a:off x="4446757" y="2755775"/>
            <a:ext cx="3858292" cy="153798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graphicFrame>
        <p:nvGraphicFramePr>
          <p:cNvPr id="822" name="Google Shape;822;p116"/>
          <p:cNvGraphicFramePr/>
          <p:nvPr/>
        </p:nvGraphicFramePr>
        <p:xfrm>
          <a:off x="198925" y="971750"/>
          <a:ext cx="3000000" cy="3000000"/>
        </p:xfrm>
        <a:graphic>
          <a:graphicData uri="http://schemas.openxmlformats.org/drawingml/2006/table">
            <a:tbl>
              <a:tblPr>
                <a:noFill/>
                <a:tableStyleId>{E92BE533-41EB-463B-841A-ED5F4FA4BC3E}</a:tableStyleId>
              </a:tblPr>
              <a:tblGrid>
                <a:gridCol w="6051925"/>
              </a:tblGrid>
              <a:tr h="1893050">
                <a:tc>
                  <a:txBody>
                    <a:bodyPr/>
                    <a:lstStyle/>
                    <a:p>
                      <a:pPr indent="0" lvl="0" marL="0" rtl="0" algn="l">
                        <a:spcBef>
                          <a:spcPts val="0"/>
                        </a:spcBef>
                        <a:spcAft>
                          <a:spcPts val="0"/>
                        </a:spcAft>
                        <a:buClr>
                          <a:schemeClr val="dk1"/>
                        </a:buClr>
                        <a:buSzPts val="1100"/>
                        <a:buFont typeface="Arial"/>
                        <a:buNone/>
                      </a:pPr>
                      <a:r>
                        <a:rPr lang="es" sz="1500">
                          <a:solidFill>
                            <a:srgbClr val="666666"/>
                          </a:solidFill>
                          <a:highlight>
                            <a:schemeClr val="dk1"/>
                          </a:highlight>
                          <a:latin typeface="Didact Gothic"/>
                          <a:ea typeface="Didact Gothic"/>
                          <a:cs typeface="Didact Gothic"/>
                          <a:sym typeface="Didact Gothic"/>
                        </a:rPr>
                        <a:t>/* Paso 3: Pusheamos todos nuestros archivos al repositorio de github*/</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git push -u origin master</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Username for 'https://github.com': miuser </a:t>
                      </a:r>
                      <a:r>
                        <a:rPr lang="es" sz="1500">
                          <a:solidFill>
                            <a:srgbClr val="999999"/>
                          </a:solidFill>
                          <a:highlight>
                            <a:schemeClr val="dk1"/>
                          </a:highlight>
                          <a:latin typeface="Didact Gothic"/>
                          <a:ea typeface="Didact Gothic"/>
                          <a:cs typeface="Didact Gothic"/>
                          <a:sym typeface="Didact Gothic"/>
                        </a:rPr>
                        <a:t>/* Pedirá el usuario de github */</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Password for 'https://isaine@github.com': </a:t>
                      </a:r>
                      <a:r>
                        <a:rPr lang="es" sz="1500">
                          <a:solidFill>
                            <a:srgbClr val="999999"/>
                          </a:solidFill>
                          <a:highlight>
                            <a:schemeClr val="dk1"/>
                          </a:highlight>
                          <a:latin typeface="Didact Gothic"/>
                          <a:ea typeface="Didact Gothic"/>
                          <a:cs typeface="Didact Gothic"/>
                          <a:sym typeface="Didact Gothic"/>
                        </a:rPr>
                        <a:t>/* Pedirá el la clave de github *//</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Counting objects: 9, done.</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Delta compression using up to 4 threads.</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Compressing objects: 100% (6/6), done.</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Writing objects: 100% (9/9), 869 bytes | 217.00 KiB/s, done.</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Total 9 (delta 2), reused 0 (delta 0)</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remote: Resolving deltas: 100% (2/2), done.</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To https://github.com/miuser/mi_repositorio.git</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 * [new branch]  	master -&gt; master</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3F3F3"/>
                          </a:solidFill>
                          <a:highlight>
                            <a:schemeClr val="dk1"/>
                          </a:highlight>
                          <a:latin typeface="Didact Gothic"/>
                          <a:ea typeface="Didact Gothic"/>
                          <a:cs typeface="Didact Gothic"/>
                          <a:sym typeface="Didact Gothic"/>
                        </a:rPr>
                        <a:t>Branch 'master' set up to track remote branch 'master' from 'origin'.</a:t>
                      </a:r>
                      <a:endParaRPr sz="1500">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823" name="Google Shape;823;p11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24" name="Google Shape;824;p116"/>
          <p:cNvPicPr preferRelativeResize="0"/>
          <p:nvPr/>
        </p:nvPicPr>
        <p:blipFill rotWithShape="1">
          <a:blip r:embed="rId4">
            <a:alphaModFix/>
          </a:blip>
          <a:srcRect b="0" l="0" r="0" t="0"/>
          <a:stretch/>
        </p:blipFill>
        <p:spPr>
          <a:xfrm>
            <a:off x="8244780" y="41683"/>
            <a:ext cx="836875" cy="836875"/>
          </a:xfrm>
          <a:prstGeom prst="rect">
            <a:avLst/>
          </a:prstGeom>
          <a:noFill/>
          <a:ln>
            <a:noFill/>
          </a:ln>
        </p:spPr>
      </p:pic>
      <p:sp>
        <p:nvSpPr>
          <p:cNvPr id="825" name="Google Shape;825;p116"/>
          <p:cNvSpPr txBox="1"/>
          <p:nvPr/>
        </p:nvSpPr>
        <p:spPr>
          <a:xfrm>
            <a:off x="6342638" y="1159925"/>
            <a:ext cx="3000000" cy="8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800">
                <a:solidFill>
                  <a:srgbClr val="FF00FF"/>
                </a:solidFill>
                <a:latin typeface="Helvetica Neue"/>
                <a:ea typeface="Helvetica Neue"/>
                <a:cs typeface="Helvetica Neue"/>
                <a:sym typeface="Helvetica Neue"/>
              </a:rPr>
              <a:t>GitHub está trabajando </a:t>
            </a:r>
            <a:endParaRPr b="1" sz="1800">
              <a:solidFill>
                <a:srgbClr val="FF00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826" name="Google Shape;826;p116"/>
          <p:cNvPicPr preferRelativeResize="0"/>
          <p:nvPr/>
        </p:nvPicPr>
        <p:blipFill>
          <a:blip r:embed="rId5">
            <a:alphaModFix/>
          </a:blip>
          <a:stretch>
            <a:fillRect/>
          </a:stretch>
        </p:blipFill>
        <p:spPr>
          <a:xfrm>
            <a:off x="7183812" y="2037125"/>
            <a:ext cx="1317676" cy="131767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1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32" name="Google Shape;832;p117"/>
          <p:cNvSpPr txBox="1"/>
          <p:nvPr/>
        </p:nvSpPr>
        <p:spPr>
          <a:xfrm>
            <a:off x="1048676" y="140488"/>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500">
                <a:solidFill>
                  <a:schemeClr val="dk1"/>
                </a:solidFill>
                <a:latin typeface="Anton"/>
                <a:ea typeface="Anton"/>
                <a:cs typeface="Anton"/>
                <a:sym typeface="Anton"/>
              </a:rPr>
              <a:t>Los archivos ya en Github</a:t>
            </a:r>
            <a:endParaRPr i="1" sz="3500">
              <a:solidFill>
                <a:schemeClr val="dk1"/>
              </a:solidFill>
              <a:latin typeface="Anton"/>
              <a:ea typeface="Anton"/>
              <a:cs typeface="Anton"/>
              <a:sym typeface="Anton"/>
            </a:endParaRPr>
          </a:p>
        </p:txBody>
      </p:sp>
      <p:pic>
        <p:nvPicPr>
          <p:cNvPr id="833" name="Google Shape;833;p117"/>
          <p:cNvPicPr preferRelativeResize="0"/>
          <p:nvPr/>
        </p:nvPicPr>
        <p:blipFill>
          <a:blip r:embed="rId4">
            <a:alphaModFix/>
          </a:blip>
          <a:stretch>
            <a:fillRect/>
          </a:stretch>
        </p:blipFill>
        <p:spPr>
          <a:xfrm>
            <a:off x="871625" y="1763765"/>
            <a:ext cx="7400749" cy="2987710"/>
          </a:xfrm>
          <a:prstGeom prst="rect">
            <a:avLst/>
          </a:prstGeom>
          <a:noFill/>
          <a:ln>
            <a:noFill/>
          </a:ln>
        </p:spPr>
      </p:pic>
      <p:sp>
        <p:nvSpPr>
          <p:cNvPr id="834" name="Google Shape;834;p117"/>
          <p:cNvSpPr/>
          <p:nvPr/>
        </p:nvSpPr>
        <p:spPr>
          <a:xfrm>
            <a:off x="1057500" y="3584925"/>
            <a:ext cx="7029000" cy="59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7"/>
          <p:cNvSpPr txBox="1"/>
          <p:nvPr/>
        </p:nvSpPr>
        <p:spPr>
          <a:xfrm>
            <a:off x="1763250" y="1177963"/>
            <a:ext cx="56175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Logramos crear nuestro repositorio 👏 </a:t>
            </a:r>
            <a:endParaRPr sz="1800">
              <a:solidFill>
                <a:schemeClr val="dk1"/>
              </a:solidFill>
              <a:latin typeface="Helvetica Neue Light"/>
              <a:ea typeface="Helvetica Neue Light"/>
              <a:cs typeface="Helvetica Neue Light"/>
              <a:sym typeface="Helvetica Neue Light"/>
            </a:endParaRPr>
          </a:p>
        </p:txBody>
      </p:sp>
      <p:pic>
        <p:nvPicPr>
          <p:cNvPr id="836" name="Google Shape;836;p117"/>
          <p:cNvPicPr preferRelativeResize="0"/>
          <p:nvPr/>
        </p:nvPicPr>
        <p:blipFill rotWithShape="1">
          <a:blip r:embed="rId5">
            <a:alphaModFix/>
          </a:blip>
          <a:srcRect b="0" l="0" r="0" t="0"/>
          <a:stretch/>
        </p:blipFill>
        <p:spPr>
          <a:xfrm>
            <a:off x="8244780" y="41683"/>
            <a:ext cx="836875" cy="8368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0" name="Shape 840"/>
        <p:cNvGrpSpPr/>
        <p:nvPr/>
      </p:nvGrpSpPr>
      <p:grpSpPr>
        <a:xfrm>
          <a:off x="0" y="0"/>
          <a:ext cx="0" cy="0"/>
          <a:chOff x="0" y="0"/>
          <a:chExt cx="0" cy="0"/>
        </a:xfrm>
      </p:grpSpPr>
      <p:sp>
        <p:nvSpPr>
          <p:cNvPr id="841" name="Google Shape;841;p11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42" name="Google Shape;842;p118"/>
          <p:cNvPicPr preferRelativeResize="0"/>
          <p:nvPr/>
        </p:nvPicPr>
        <p:blipFill rotWithShape="1">
          <a:blip r:embed="rId4">
            <a:alphaModFix/>
          </a:blip>
          <a:srcRect b="0" l="0" r="0" t="0"/>
          <a:stretch/>
        </p:blipFill>
        <p:spPr>
          <a:xfrm>
            <a:off x="5581438" y="2089063"/>
            <a:ext cx="712075" cy="7120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6" name="Shape 846"/>
        <p:cNvGrpSpPr/>
        <p:nvPr/>
      </p:nvGrpSpPr>
      <p:grpSpPr>
        <a:xfrm>
          <a:off x="0" y="0"/>
          <a:ext cx="0" cy="0"/>
          <a:chOff x="0" y="0"/>
          <a:chExt cx="0" cy="0"/>
        </a:xfrm>
      </p:grpSpPr>
      <p:sp>
        <p:nvSpPr>
          <p:cNvPr id="847" name="Google Shape;847;p119"/>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48" name="Google Shape;848;p119"/>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s" sz="1800" u="none" cap="none" strike="noStrike">
                <a:solidFill>
                  <a:srgbClr val="E0FF00"/>
                </a:solidFill>
                <a:latin typeface="Helvetica Neue Light"/>
                <a:ea typeface="Helvetica Neue Light"/>
                <a:cs typeface="Helvetica Neue Light"/>
                <a:sym typeface="Helvetica Neue Light"/>
              </a:rPr>
              <a:t>Resumen de lo visto en clase hoy: </a:t>
            </a:r>
            <a:endParaRPr b="0" i="0" sz="18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rPr b="0" i="0" lang="es" sz="1600" u="none" cap="none" strike="noStrike">
                <a:solidFill>
                  <a:srgbClr val="E0FF00"/>
                </a:solidFill>
                <a:latin typeface="Helvetica Neue Light"/>
                <a:ea typeface="Helvetica Neue Light"/>
                <a:cs typeface="Helvetica Neue Light"/>
                <a:sym typeface="Helvetica Neue Light"/>
              </a:rPr>
              <a:t>- G</a:t>
            </a:r>
            <a:r>
              <a:rPr lang="es" sz="1600">
                <a:solidFill>
                  <a:srgbClr val="E0FF00"/>
                </a:solidFill>
                <a:latin typeface="Helvetica Neue Light"/>
                <a:ea typeface="Helvetica Neue Light"/>
                <a:cs typeface="Helvetica Neue Light"/>
                <a:sym typeface="Helvetica Neue Light"/>
              </a:rPr>
              <a:t>it: instalación, configuración, repositorio y ramas. </a:t>
            </a:r>
            <a:endParaRPr sz="1600">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rPr lang="es" sz="1600">
                <a:solidFill>
                  <a:srgbClr val="E0FF00"/>
                </a:solidFill>
                <a:latin typeface="Helvetica Neue Light"/>
                <a:ea typeface="Helvetica Neue Light"/>
                <a:cs typeface="Helvetica Neue Light"/>
                <a:sym typeface="Helvetica Neue Light"/>
              </a:rPr>
              <a:t>- GitHub: definición, creación de repositorio, suba de proyecto. </a:t>
            </a:r>
            <a:endParaRPr sz="16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p120"/>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54" name="Google Shape;854;p120"/>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58" name="Shape 858"/>
        <p:cNvGrpSpPr/>
        <p:nvPr/>
      </p:nvGrpSpPr>
      <p:grpSpPr>
        <a:xfrm>
          <a:off x="0" y="0"/>
          <a:ext cx="0" cy="0"/>
          <a:chOff x="0" y="0"/>
          <a:chExt cx="0" cy="0"/>
        </a:xfrm>
      </p:grpSpPr>
      <p:sp>
        <p:nvSpPr>
          <p:cNvPr id="859" name="Google Shape;859;p12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860" name="Google Shape;860;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2" name="Google Shape;242;p45"/>
          <p:cNvSpPr txBox="1"/>
          <p:nvPr/>
        </p:nvSpPr>
        <p:spPr>
          <a:xfrm>
            <a:off x="1605447" y="2964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GIT - LOS 3 ESTADOS</a:t>
            </a:r>
            <a:endParaRPr i="1" sz="4000">
              <a:latin typeface="Anton"/>
              <a:ea typeface="Anton"/>
              <a:cs typeface="Anton"/>
              <a:sym typeface="Anton"/>
            </a:endParaRPr>
          </a:p>
        </p:txBody>
      </p:sp>
      <p:pic>
        <p:nvPicPr>
          <p:cNvPr id="243" name="Google Shape;243;p45"/>
          <p:cNvPicPr preferRelativeResize="0"/>
          <p:nvPr/>
        </p:nvPicPr>
        <p:blipFill>
          <a:blip r:embed="rId4">
            <a:alphaModFix/>
          </a:blip>
          <a:stretch>
            <a:fillRect/>
          </a:stretch>
        </p:blipFill>
        <p:spPr>
          <a:xfrm>
            <a:off x="3238675" y="959128"/>
            <a:ext cx="5358940" cy="3581834"/>
          </a:xfrm>
          <a:prstGeom prst="rect">
            <a:avLst/>
          </a:prstGeom>
          <a:noFill/>
          <a:ln>
            <a:noFill/>
          </a:ln>
        </p:spPr>
      </p:pic>
      <p:sp>
        <p:nvSpPr>
          <p:cNvPr id="244" name="Google Shape;244;p45"/>
          <p:cNvSpPr txBox="1"/>
          <p:nvPr/>
        </p:nvSpPr>
        <p:spPr>
          <a:xfrm>
            <a:off x="591175" y="1276100"/>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500">
                <a:latin typeface="Helvetica Neue"/>
                <a:ea typeface="Helvetica Neue"/>
                <a:cs typeface="Helvetica Neue"/>
                <a:sym typeface="Helvetica Neue"/>
              </a:rPr>
              <a:t>1er estado </a:t>
            </a:r>
            <a:r>
              <a:rPr lang="es" sz="1500">
                <a:latin typeface="Helvetica Neue Light"/>
                <a:ea typeface="Helvetica Neue Light"/>
                <a:cs typeface="Helvetica Neue Light"/>
                <a:sym typeface="Helvetica Neue Light"/>
              </a:rPr>
              <a:t>(comienzo del trabajo)</a:t>
            </a:r>
            <a:endParaRPr sz="15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 sz="1500">
                <a:highlight>
                  <a:srgbClr val="3CEFAB"/>
                </a:highlight>
                <a:latin typeface="Helvetica Neue Light"/>
                <a:ea typeface="Helvetica Neue Light"/>
                <a:cs typeface="Helvetica Neue Light"/>
                <a:sym typeface="Helvetica Neue Light"/>
              </a:rPr>
              <a:t>“preparamos las cajas”</a:t>
            </a:r>
            <a:endParaRPr sz="1500">
              <a:highlight>
                <a:srgbClr val="3CEFAB"/>
              </a:highlight>
              <a:latin typeface="Helvetica Neue Light"/>
              <a:ea typeface="Helvetica Neue Light"/>
              <a:cs typeface="Helvetica Neue Light"/>
              <a:sym typeface="Helvetica Neue Light"/>
            </a:endParaRPr>
          </a:p>
        </p:txBody>
      </p:sp>
      <p:sp>
        <p:nvSpPr>
          <p:cNvPr id="245" name="Google Shape;245;p45"/>
          <p:cNvSpPr txBox="1"/>
          <p:nvPr/>
        </p:nvSpPr>
        <p:spPr>
          <a:xfrm>
            <a:off x="591175" y="2536325"/>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500">
                <a:latin typeface="Helvetica Neue"/>
                <a:ea typeface="Helvetica Neue"/>
                <a:cs typeface="Helvetica Neue"/>
                <a:sym typeface="Helvetica Neue"/>
              </a:rPr>
              <a:t>2do estado</a:t>
            </a:r>
            <a:r>
              <a:rPr lang="es" sz="1500">
                <a:latin typeface="Helvetica Neue Light"/>
                <a:ea typeface="Helvetica Neue Light"/>
                <a:cs typeface="Helvetica Neue Light"/>
                <a:sym typeface="Helvetica Neue Light"/>
              </a:rPr>
              <a:t> (archivos listos)</a:t>
            </a:r>
            <a:br>
              <a:rPr lang="es" sz="1500">
                <a:latin typeface="Helvetica Neue Light"/>
                <a:ea typeface="Helvetica Neue Light"/>
                <a:cs typeface="Helvetica Neue Light"/>
                <a:sym typeface="Helvetica Neue Light"/>
              </a:rPr>
            </a:br>
            <a:r>
              <a:rPr lang="es" sz="1500">
                <a:highlight>
                  <a:srgbClr val="3CEFAB"/>
                </a:highlight>
                <a:latin typeface="Helvetica Neue Light"/>
                <a:ea typeface="Helvetica Neue Light"/>
                <a:cs typeface="Helvetica Neue Light"/>
                <a:sym typeface="Helvetica Neue Light"/>
              </a:rPr>
              <a:t>“agregamos las cajas listas”</a:t>
            </a:r>
            <a:endParaRPr sz="1500">
              <a:highlight>
                <a:srgbClr val="3CEFAB"/>
              </a:highlight>
              <a:latin typeface="Helvetica Neue Light"/>
              <a:ea typeface="Helvetica Neue Light"/>
              <a:cs typeface="Helvetica Neue Light"/>
              <a:sym typeface="Helvetica Neue Light"/>
            </a:endParaRPr>
          </a:p>
        </p:txBody>
      </p:sp>
      <p:sp>
        <p:nvSpPr>
          <p:cNvPr id="246" name="Google Shape;246;p45"/>
          <p:cNvSpPr txBox="1"/>
          <p:nvPr/>
        </p:nvSpPr>
        <p:spPr>
          <a:xfrm>
            <a:off x="591175" y="3496200"/>
            <a:ext cx="2891400" cy="76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500">
                <a:latin typeface="Helvetica Neue"/>
                <a:ea typeface="Helvetica Neue"/>
                <a:cs typeface="Helvetica Neue"/>
                <a:sym typeface="Helvetica Neue"/>
              </a:rPr>
              <a:t>3er estado</a:t>
            </a:r>
            <a:r>
              <a:rPr lang="es" sz="1500">
                <a:latin typeface="Helvetica Neue Light"/>
                <a:ea typeface="Helvetica Neue Light"/>
                <a:cs typeface="Helvetica Neue Light"/>
                <a:sym typeface="Helvetica Neue Light"/>
              </a:rPr>
              <a:t> (registro de todos los archivos) </a:t>
            </a:r>
            <a:br>
              <a:rPr lang="es" sz="1500">
                <a:latin typeface="Helvetica Neue Light"/>
                <a:ea typeface="Helvetica Neue Light"/>
                <a:cs typeface="Helvetica Neue Light"/>
                <a:sym typeface="Helvetica Neue Light"/>
              </a:rPr>
            </a:br>
            <a:r>
              <a:rPr lang="es" sz="1500">
                <a:highlight>
                  <a:srgbClr val="3CEFAB"/>
                </a:highlight>
                <a:latin typeface="Helvetica Neue Light"/>
                <a:ea typeface="Helvetica Neue Light"/>
                <a:cs typeface="Helvetica Neue Light"/>
                <a:sym typeface="Helvetica Neue Light"/>
              </a:rPr>
              <a:t>“Lote listo”</a:t>
            </a:r>
            <a:endParaRPr sz="1500">
              <a:highlight>
                <a:srgbClr val="3CEFAB"/>
              </a:highlight>
              <a:latin typeface="Helvetica Neue Light"/>
              <a:ea typeface="Helvetica Neue Light"/>
              <a:cs typeface="Helvetica Neue Light"/>
              <a:sym typeface="Helvetica Neue Light"/>
            </a:endParaRPr>
          </a:p>
        </p:txBody>
      </p:sp>
      <p:sp>
        <p:nvSpPr>
          <p:cNvPr id="247" name="Google Shape;247;p45"/>
          <p:cNvSpPr txBox="1"/>
          <p:nvPr/>
        </p:nvSpPr>
        <p:spPr>
          <a:xfrm>
            <a:off x="42005" y="47344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Helvetica Neue"/>
                <a:ea typeface="Helvetica Neue"/>
                <a:cs typeface="Helvetica Neue"/>
                <a:sym typeface="Helvetica Neue"/>
              </a:rPr>
              <a:t>Fuente:</a:t>
            </a:r>
            <a:r>
              <a:rPr lang="es" sz="1200">
                <a:solidFill>
                  <a:schemeClr val="dk1"/>
                </a:solidFill>
                <a:latin typeface="Helvetica Neue Light"/>
                <a:ea typeface="Helvetica Neue Light"/>
                <a:cs typeface="Helvetica Neue Light"/>
                <a:sym typeface="Helvetica Neue Light"/>
              </a:rPr>
              <a:t> </a:t>
            </a:r>
            <a:r>
              <a:rPr lang="es" sz="1200" u="sng">
                <a:solidFill>
                  <a:schemeClr val="hlink"/>
                </a:solidFill>
                <a:latin typeface="Helvetica Neue Light"/>
                <a:ea typeface="Helvetica Neue Light"/>
                <a:cs typeface="Helvetica Neue Light"/>
                <a:sym typeface="Helvetica Neue Light"/>
                <a:hlinkClick r:id="rId5"/>
              </a:rPr>
              <a:t>MoisesDeLaCruz</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